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vml" ContentType="application/vnd.openxmlformats-officedocument.vmlDrawing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61" r:id="rId3"/>
    <p:sldId id="258" r:id="rId4"/>
    <p:sldId id="260" r:id="rId5"/>
    <p:sldId id="269" r:id="rId6"/>
    <p:sldId id="274" r:id="rId7"/>
    <p:sldId id="264" r:id="rId8"/>
    <p:sldId id="266" r:id="rId9"/>
    <p:sldId id="263" r:id="rId10"/>
    <p:sldId id="270" r:id="rId11"/>
    <p:sldId id="262" r:id="rId12"/>
    <p:sldId id="267" r:id="rId13"/>
    <p:sldId id="272" r:id="rId14"/>
    <p:sldId id="268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90" r:id="rId29"/>
    <p:sldId id="291" r:id="rId30"/>
    <p:sldId id="292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Escritorio\excel%20enero%20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Escritorio\excel%20enero%20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Escritorio\excel%20enero%202015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Escritorio\MENSUAL%20LIMPIA%20DIC%202014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4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title>
      <c:tx>
        <c:rich>
          <a:bodyPr/>
          <a:lstStyle/>
          <a:p>
            <a:pPr>
              <a:defRPr lang="es-MX"/>
            </a:pPr>
            <a:r>
              <a:rPr lang="en-US" sz="2400" dirty="0" err="1" smtClean="0"/>
              <a:t>Pipas</a:t>
            </a:r>
            <a:endParaRPr lang="en-US" sz="2400" dirty="0" smtClean="0"/>
          </a:p>
          <a:p>
            <a:pPr>
              <a:defRPr lang="es-MX"/>
            </a:pPr>
            <a:r>
              <a:rPr lang="en-US" b="1" dirty="0" err="1" smtClean="0"/>
              <a:t>Litros</a:t>
            </a:r>
            <a:r>
              <a:rPr lang="en-US" b="1" dirty="0" smtClean="0"/>
              <a:t> </a:t>
            </a:r>
            <a:r>
              <a:rPr lang="en-US" b="1" dirty="0" err="1" smtClean="0"/>
              <a:t>abastecidos</a:t>
            </a:r>
            <a:r>
              <a:rPr lang="en-US" b="1" baseline="0" dirty="0" smtClean="0"/>
              <a:t> </a:t>
            </a:r>
            <a:r>
              <a:rPr lang="en-US" b="1" dirty="0" smtClean="0"/>
              <a:t>vs Mes anterior</a:t>
            </a:r>
            <a:endParaRPr lang="en-US" b="1" dirty="0"/>
          </a:p>
        </c:rich>
      </c:tx>
      <c:layout>
        <c:manualLayout>
          <c:xMode val="edge"/>
          <c:yMode val="edge"/>
          <c:x val="0.1547179791378018"/>
          <c:y val="3.8176721327424001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v>Pipas</c:v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lang="es-MX" b="1"/>
                </a:pPr>
                <a:endParaRPr lang="es-MX"/>
              </a:p>
            </c:txPr>
            <c:showVal val="1"/>
          </c:dLbls>
          <c:cat>
            <c:numRef>
              <c:f>Hoja1!$C$9:$C$10</c:f>
              <c:numCache>
                <c:formatCode>mmm\-yy</c:formatCode>
                <c:ptCount val="2"/>
                <c:pt idx="0">
                  <c:v>42005</c:v>
                </c:pt>
                <c:pt idx="1">
                  <c:v>42036</c:v>
                </c:pt>
              </c:numCache>
            </c:numRef>
          </c:cat>
          <c:val>
            <c:numRef>
              <c:f>Hoja1!$D$9:$D$10</c:f>
              <c:numCache>
                <c:formatCode>#,##0</c:formatCode>
                <c:ptCount val="2"/>
                <c:pt idx="0">
                  <c:v>3850000</c:v>
                </c:pt>
                <c:pt idx="1">
                  <c:v>3550000</c:v>
                </c:pt>
              </c:numCache>
            </c:numRef>
          </c:val>
        </c:ser>
        <c:axId val="60229504"/>
        <c:axId val="60231040"/>
      </c:barChart>
      <c:dateAx>
        <c:axId val="60229504"/>
        <c:scaling>
          <c:orientation val="minMax"/>
        </c:scaling>
        <c:axPos val="b"/>
        <c:numFmt formatCode="mmm\-yy" sourceLinked="1"/>
        <c:tickLblPos val="nextTo"/>
        <c:txPr>
          <a:bodyPr/>
          <a:lstStyle/>
          <a:p>
            <a:pPr>
              <a:defRPr lang="es-MX" cap="all" baseline="0"/>
            </a:pPr>
            <a:endParaRPr lang="es-MX"/>
          </a:p>
        </c:txPr>
        <c:crossAx val="60231040"/>
        <c:crosses val="autoZero"/>
        <c:auto val="1"/>
        <c:lblOffset val="100"/>
      </c:dateAx>
      <c:valAx>
        <c:axId val="60231040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lang="es-MX"/>
            </a:pPr>
            <a:endParaRPr lang="es-MX"/>
          </a:p>
        </c:txPr>
        <c:crossAx val="60229504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chart>
    <c:title>
      <c:tx>
        <c:rich>
          <a:bodyPr/>
          <a:lstStyle/>
          <a:p>
            <a:pPr>
              <a:defRPr lang="es-MX"/>
            </a:pPr>
            <a:r>
              <a:rPr lang="es-ES" dirty="0" smtClean="0"/>
              <a:t>Tonelaje</a:t>
            </a:r>
            <a:r>
              <a:rPr lang="es-ES" baseline="0" dirty="0" smtClean="0"/>
              <a:t> </a:t>
            </a:r>
            <a:r>
              <a:rPr lang="es-ES" dirty="0" smtClean="0"/>
              <a:t>Setasa</a:t>
            </a:r>
            <a:r>
              <a:rPr lang="es-ES" baseline="0" dirty="0" smtClean="0"/>
              <a:t> vs mes anterior</a:t>
            </a:r>
            <a:endParaRPr lang="es-ES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Tonelaje Setasa</c:v>
          </c:tx>
          <c:spPr>
            <a:solidFill>
              <a:srgbClr val="F79646">
                <a:lumMod val="75000"/>
              </a:srgbClr>
            </a:solidFill>
          </c:spPr>
          <c:dLbls>
            <c:txPr>
              <a:bodyPr/>
              <a:lstStyle/>
              <a:p>
                <a:pPr>
                  <a:defRPr lang="es-MX" sz="1400" b="1"/>
                </a:pPr>
                <a:endParaRPr lang="es-MX"/>
              </a:p>
            </c:txPr>
            <c:showVal val="1"/>
          </c:dLbls>
          <c:cat>
            <c:numRef>
              <c:f>Hoja1!$B$30:$B$31</c:f>
              <c:numCache>
                <c:formatCode>mmm\-yy</c:formatCode>
                <c:ptCount val="2"/>
                <c:pt idx="0">
                  <c:v>42005</c:v>
                </c:pt>
                <c:pt idx="1">
                  <c:v>42036</c:v>
                </c:pt>
              </c:numCache>
            </c:numRef>
          </c:cat>
          <c:val>
            <c:numRef>
              <c:f>Hoja1!$C$30:$C$31</c:f>
              <c:numCache>
                <c:formatCode>#,##0</c:formatCode>
                <c:ptCount val="2"/>
                <c:pt idx="0">
                  <c:v>5508.77</c:v>
                </c:pt>
                <c:pt idx="1">
                  <c:v>4560.1000000000004</c:v>
                </c:pt>
              </c:numCache>
            </c:numRef>
          </c:val>
        </c:ser>
        <c:axId val="63410944"/>
        <c:axId val="63412480"/>
      </c:barChart>
      <c:dateAx>
        <c:axId val="63410944"/>
        <c:scaling>
          <c:orientation val="minMax"/>
        </c:scaling>
        <c:axPos val="b"/>
        <c:numFmt formatCode="mmm\-yy" sourceLinked="1"/>
        <c:tickLblPos val="nextTo"/>
        <c:txPr>
          <a:bodyPr/>
          <a:lstStyle/>
          <a:p>
            <a:pPr>
              <a:defRPr lang="es-MX" cap="all" baseline="0"/>
            </a:pPr>
            <a:endParaRPr lang="es-MX"/>
          </a:p>
        </c:txPr>
        <c:crossAx val="63412480"/>
        <c:crosses val="autoZero"/>
        <c:auto val="1"/>
        <c:lblOffset val="100"/>
      </c:dateAx>
      <c:valAx>
        <c:axId val="63412480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lang="es-MX"/>
            </a:pPr>
            <a:endParaRPr lang="es-MX"/>
          </a:p>
        </c:txPr>
        <c:crossAx val="63410944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title>
      <c:tx>
        <c:rich>
          <a:bodyPr/>
          <a:lstStyle/>
          <a:p>
            <a:pPr>
              <a:defRPr lang="es-MX"/>
            </a:pPr>
            <a:r>
              <a:rPr lang="en-US" dirty="0" smtClean="0"/>
              <a:t>Tonelaje</a:t>
            </a:r>
            <a:r>
              <a:rPr lang="en-US" baseline="0" dirty="0" smtClean="0"/>
              <a:t> Municipio vs mes anterior</a:t>
            </a:r>
            <a:endParaRPr lang="en-US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3766008108326946"/>
          <c:y val="0.20598214156520087"/>
          <c:w val="0.83842543860475138"/>
          <c:h val="0.67377866648108886"/>
        </c:manualLayout>
      </c:layout>
      <c:barChart>
        <c:barDir val="col"/>
        <c:grouping val="clustered"/>
        <c:ser>
          <c:idx val="0"/>
          <c:order val="0"/>
          <c:tx>
            <c:strRef>
              <c:f>Hoja1!$C$88</c:f>
              <c:strCache>
                <c:ptCount val="1"/>
                <c:pt idx="0">
                  <c:v>Tonelaje</c:v>
                </c:pt>
              </c:strCache>
            </c:strRef>
          </c:tx>
          <c:spPr>
            <a:solidFill>
              <a:srgbClr val="F79646">
                <a:lumMod val="75000"/>
              </a:srgbClr>
            </a:solidFill>
          </c:spPr>
          <c:dLbls>
            <c:txPr>
              <a:bodyPr/>
              <a:lstStyle/>
              <a:p>
                <a:pPr>
                  <a:defRPr lang="es-MX" sz="1400" b="1"/>
                </a:pPr>
                <a:endParaRPr lang="es-MX"/>
              </a:p>
            </c:txPr>
            <c:showVal val="1"/>
          </c:dLbls>
          <c:cat>
            <c:numRef>
              <c:f>Hoja1!$B$89:$B$90</c:f>
              <c:numCache>
                <c:formatCode>mmm\-yy</c:formatCode>
                <c:ptCount val="2"/>
                <c:pt idx="0">
                  <c:v>42005</c:v>
                </c:pt>
                <c:pt idx="1">
                  <c:v>42036</c:v>
                </c:pt>
              </c:numCache>
            </c:numRef>
          </c:cat>
          <c:val>
            <c:numRef>
              <c:f>Hoja1!$C$89:$C$90</c:f>
              <c:numCache>
                <c:formatCode>#,##0</c:formatCode>
                <c:ptCount val="2"/>
                <c:pt idx="0">
                  <c:v>372</c:v>
                </c:pt>
                <c:pt idx="1">
                  <c:v>363</c:v>
                </c:pt>
              </c:numCache>
            </c:numRef>
          </c:val>
        </c:ser>
        <c:axId val="63711104"/>
        <c:axId val="63712640"/>
      </c:barChart>
      <c:dateAx>
        <c:axId val="63711104"/>
        <c:scaling>
          <c:orientation val="minMax"/>
        </c:scaling>
        <c:axPos val="b"/>
        <c:numFmt formatCode="mmm\-yy" sourceLinked="1"/>
        <c:tickLblPos val="nextTo"/>
        <c:txPr>
          <a:bodyPr/>
          <a:lstStyle/>
          <a:p>
            <a:pPr>
              <a:defRPr lang="es-MX" cap="all" baseline="0"/>
            </a:pPr>
            <a:endParaRPr lang="es-MX"/>
          </a:p>
        </c:txPr>
        <c:crossAx val="63712640"/>
        <c:crosses val="autoZero"/>
        <c:auto val="1"/>
        <c:lblOffset val="100"/>
      </c:dateAx>
      <c:valAx>
        <c:axId val="63712640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lang="es-MX"/>
            </a:pPr>
            <a:endParaRPr lang="es-MX"/>
          </a:p>
        </c:txPr>
        <c:crossAx val="63711104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style val="34"/>
  <c:chart>
    <c:title>
      <c:tx>
        <c:rich>
          <a:bodyPr/>
          <a:lstStyle/>
          <a:p>
            <a:pPr>
              <a:defRPr/>
            </a:pPr>
            <a:r>
              <a:rPr lang="en-US"/>
              <a:t>BARRIDO MANUAL VS MES ANTERIOR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Hoja1!$D$71</c:f>
              <c:strCache>
                <c:ptCount val="1"/>
                <c:pt idx="0">
                  <c:v>Ene-15</c:v>
                </c:pt>
              </c:strCache>
            </c:strRef>
          </c:tx>
          <c:cat>
            <c:strRef>
              <c:f>Hoja1!$C$72:$C$76</c:f>
              <c:strCache>
                <c:ptCount val="5"/>
                <c:pt idx="0">
                  <c:v>PLAZAS</c:v>
                </c:pt>
                <c:pt idx="1">
                  <c:v>ENTRDADAS Y CAMELLONES</c:v>
                </c:pt>
                <c:pt idx="2">
                  <c:v>AVE. PRINCIPALES</c:v>
                </c:pt>
                <c:pt idx="3">
                  <c:v>BRIGADAS</c:v>
                </c:pt>
                <c:pt idx="4">
                  <c:v>AREAS VERDES</c:v>
                </c:pt>
              </c:strCache>
            </c:strRef>
          </c:cat>
          <c:val>
            <c:numRef>
              <c:f>Hoja1!$D$72:$D$76</c:f>
              <c:numCache>
                <c:formatCode>General</c:formatCode>
                <c:ptCount val="5"/>
                <c:pt idx="0">
                  <c:v>17</c:v>
                </c:pt>
                <c:pt idx="1">
                  <c:v>9</c:v>
                </c:pt>
                <c:pt idx="2">
                  <c:v>8</c:v>
                </c:pt>
                <c:pt idx="3">
                  <c:v>5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Hoja1!$E$71</c:f>
              <c:strCache>
                <c:ptCount val="1"/>
                <c:pt idx="0">
                  <c:v>Feb-15</c:v>
                </c:pt>
              </c:strCache>
            </c:strRef>
          </c:tx>
          <c:cat>
            <c:strRef>
              <c:f>Hoja1!$C$72:$C$76</c:f>
              <c:strCache>
                <c:ptCount val="5"/>
                <c:pt idx="0">
                  <c:v>PLAZAS</c:v>
                </c:pt>
                <c:pt idx="1">
                  <c:v>ENTRDADAS Y CAMELLONES</c:v>
                </c:pt>
                <c:pt idx="2">
                  <c:v>AVE. PRINCIPALES</c:v>
                </c:pt>
                <c:pt idx="3">
                  <c:v>BRIGADAS</c:v>
                </c:pt>
                <c:pt idx="4">
                  <c:v>AREAS VERDES</c:v>
                </c:pt>
              </c:strCache>
            </c:strRef>
          </c:cat>
          <c:val>
            <c:numRef>
              <c:f>Hoja1!$E$72:$E$76</c:f>
              <c:numCache>
                <c:formatCode>General</c:formatCode>
                <c:ptCount val="5"/>
                <c:pt idx="0">
                  <c:v>24</c:v>
                </c:pt>
                <c:pt idx="1">
                  <c:v>11</c:v>
                </c:pt>
                <c:pt idx="2">
                  <c:v>8</c:v>
                </c:pt>
                <c:pt idx="3">
                  <c:v>6</c:v>
                </c:pt>
                <c:pt idx="4">
                  <c:v>10</c:v>
                </c:pt>
              </c:numCache>
            </c:numRef>
          </c:val>
        </c:ser>
        <c:dLbls>
          <c:showVal val="1"/>
        </c:dLbls>
        <c:overlap val="-25"/>
        <c:axId val="63752064"/>
        <c:axId val="63753600"/>
      </c:barChart>
      <c:catAx>
        <c:axId val="63752064"/>
        <c:scaling>
          <c:orientation val="minMax"/>
        </c:scaling>
        <c:axPos val="b"/>
        <c:numFmt formatCode="General" sourceLinked="1"/>
        <c:majorTickMark val="none"/>
        <c:tickLblPos val="nextTo"/>
        <c:crossAx val="63753600"/>
        <c:crosses val="autoZero"/>
        <c:auto val="1"/>
        <c:lblAlgn val="ctr"/>
        <c:lblOffset val="100"/>
      </c:catAx>
      <c:valAx>
        <c:axId val="6375360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63752064"/>
        <c:crosses val="autoZero"/>
        <c:crossBetween val="between"/>
      </c:valAx>
    </c:plotArea>
    <c:legend>
      <c:legendPos val="t"/>
      <c:layout/>
    </c:legend>
    <c:plotVisOnly val="1"/>
  </c:chart>
  <c:txPr>
    <a:bodyPr/>
    <a:lstStyle/>
    <a:p>
      <a:pPr>
        <a:defRPr sz="1800"/>
      </a:pPr>
      <a:endParaRPr lang="es-MX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chart>
    <c:title>
      <c:tx>
        <c:rich>
          <a:bodyPr/>
          <a:lstStyle/>
          <a:p>
            <a:pPr>
              <a:defRPr sz="1600" i="1"/>
            </a:pPr>
            <a:r>
              <a:rPr lang="en-US" sz="1600" i="1" dirty="0" err="1" smtClean="0"/>
              <a:t>Hectáreas</a:t>
            </a:r>
            <a:r>
              <a:rPr lang="en-US" sz="1600" i="1" baseline="0" dirty="0" smtClean="0"/>
              <a:t> </a:t>
            </a:r>
            <a:r>
              <a:rPr lang="en-US" sz="1600" i="1" baseline="0" dirty="0" err="1" smtClean="0"/>
              <a:t>Deshierbadas</a:t>
            </a:r>
            <a:endParaRPr lang="en-US" sz="1600" i="1" dirty="0"/>
          </a:p>
        </c:rich>
      </c:tx>
    </c:title>
    <c:plotArea>
      <c:layout/>
      <c:barChart>
        <c:barDir val="col"/>
        <c:grouping val="stacked"/>
        <c:ser>
          <c:idx val="0"/>
          <c:order val="0"/>
          <c:tx>
            <c:strRef>
              <c:f>Hoja1!$B$1</c:f>
              <c:strCache>
                <c:ptCount val="1"/>
                <c:pt idx="0">
                  <c:v>Deshierbe</c:v>
                </c:pt>
              </c:strCache>
            </c:strRef>
          </c:tx>
          <c:dLbls>
            <c:txPr>
              <a:bodyPr/>
              <a:lstStyle/>
              <a:p>
                <a:pPr>
                  <a:defRPr sz="1600" i="1"/>
                </a:pPr>
                <a:endParaRPr lang="es-MX"/>
              </a:p>
            </c:txPr>
            <c:showVal val="1"/>
          </c:dLbls>
          <c:cat>
            <c:strRef>
              <c:f>Hoja1!$A$2:$A$3</c:f>
              <c:strCache>
                <c:ptCount val="2"/>
                <c:pt idx="0">
                  <c:v>Enero</c:v>
                </c:pt>
                <c:pt idx="1">
                  <c:v>Febrero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60</c:v>
                </c:pt>
                <c:pt idx="1">
                  <c:v>43</c:v>
                </c:pt>
              </c:numCache>
            </c:numRef>
          </c:val>
        </c:ser>
        <c:dLbls>
          <c:showVal val="1"/>
        </c:dLbls>
        <c:overlap val="100"/>
        <c:axId val="101831808"/>
        <c:axId val="101833344"/>
      </c:barChart>
      <c:catAx>
        <c:axId val="101831808"/>
        <c:scaling>
          <c:orientation val="minMax"/>
        </c:scaling>
        <c:axPos val="b"/>
        <c:tickLblPos val="nextTo"/>
        <c:txPr>
          <a:bodyPr/>
          <a:lstStyle/>
          <a:p>
            <a:pPr>
              <a:defRPr i="1"/>
            </a:pPr>
            <a:endParaRPr lang="es-MX"/>
          </a:p>
        </c:txPr>
        <c:crossAx val="101833344"/>
        <c:crosses val="autoZero"/>
        <c:auto val="1"/>
        <c:lblAlgn val="ctr"/>
        <c:lblOffset val="100"/>
      </c:catAx>
      <c:valAx>
        <c:axId val="1018333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18318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s-MX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title>
      <c:tx>
        <c:rich>
          <a:bodyPr/>
          <a:lstStyle/>
          <a:p>
            <a:pPr>
              <a:defRPr sz="1600" i="1"/>
            </a:pPr>
            <a:r>
              <a:rPr lang="en-US" sz="1600" i="1" dirty="0" err="1" smtClean="0"/>
              <a:t>Áreas</a:t>
            </a:r>
            <a:r>
              <a:rPr lang="en-US" sz="1600" i="1" baseline="0" dirty="0" smtClean="0"/>
              <a:t> </a:t>
            </a:r>
            <a:r>
              <a:rPr lang="en-US" sz="1600" i="1" baseline="0" dirty="0" err="1" smtClean="0"/>
              <a:t>Atendidas</a:t>
            </a:r>
            <a:endParaRPr lang="en-US" sz="1600" i="1" dirty="0"/>
          </a:p>
        </c:rich>
      </c:tx>
    </c:title>
    <c:plotArea>
      <c:layout/>
      <c:barChart>
        <c:barDir val="col"/>
        <c:grouping val="stacked"/>
        <c:ser>
          <c:idx val="0"/>
          <c:order val="0"/>
          <c:tx>
            <c:strRef>
              <c:f>Hoja1!$B$1</c:f>
              <c:strCache>
                <c:ptCount val="1"/>
                <c:pt idx="0">
                  <c:v>Deshierbe</c:v>
                </c:pt>
              </c:strCache>
            </c:strRef>
          </c:tx>
          <c:dLbls>
            <c:txPr>
              <a:bodyPr/>
              <a:lstStyle/>
              <a:p>
                <a:pPr>
                  <a:defRPr sz="1600" i="1"/>
                </a:pPr>
                <a:endParaRPr lang="es-MX"/>
              </a:p>
            </c:txPr>
            <c:showVal val="1"/>
          </c:dLbls>
          <c:cat>
            <c:strRef>
              <c:f>Hoja1!$A$2:$A$3</c:f>
              <c:strCache>
                <c:ptCount val="2"/>
                <c:pt idx="0">
                  <c:v>Enero</c:v>
                </c:pt>
                <c:pt idx="1">
                  <c:v>Febrero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163</c:v>
                </c:pt>
                <c:pt idx="1">
                  <c:v>219</c:v>
                </c:pt>
              </c:numCache>
            </c:numRef>
          </c:val>
        </c:ser>
        <c:dLbls>
          <c:showVal val="1"/>
        </c:dLbls>
        <c:overlap val="100"/>
        <c:axId val="101955840"/>
        <c:axId val="101961728"/>
      </c:barChart>
      <c:catAx>
        <c:axId val="101955840"/>
        <c:scaling>
          <c:orientation val="minMax"/>
        </c:scaling>
        <c:axPos val="b"/>
        <c:tickLblPos val="nextTo"/>
        <c:txPr>
          <a:bodyPr/>
          <a:lstStyle/>
          <a:p>
            <a:pPr>
              <a:defRPr i="1"/>
            </a:pPr>
            <a:endParaRPr lang="es-MX"/>
          </a:p>
        </c:txPr>
        <c:crossAx val="101961728"/>
        <c:crosses val="autoZero"/>
        <c:auto val="1"/>
        <c:lblAlgn val="ctr"/>
        <c:lblOffset val="100"/>
      </c:catAx>
      <c:valAx>
        <c:axId val="10196172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19558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s-MX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title>
      <c:tx>
        <c:rich>
          <a:bodyPr/>
          <a:lstStyle/>
          <a:p>
            <a:pPr>
              <a:defRPr sz="1800" i="1"/>
            </a:pPr>
            <a:r>
              <a:rPr lang="en-US" sz="1800" i="1" dirty="0" err="1" smtClean="0"/>
              <a:t>Colonias</a:t>
            </a:r>
            <a:r>
              <a:rPr lang="en-US" sz="1800" i="1" baseline="0" dirty="0" smtClean="0"/>
              <a:t> </a:t>
            </a:r>
            <a:r>
              <a:rPr lang="en-US" sz="1800" i="1" baseline="0" dirty="0" err="1" smtClean="0"/>
              <a:t>Atendidas</a:t>
            </a:r>
            <a:endParaRPr lang="en-US" sz="1800" i="1" dirty="0"/>
          </a:p>
        </c:rich>
      </c:tx>
    </c:title>
    <c:plotArea>
      <c:layout/>
      <c:barChart>
        <c:barDir val="col"/>
        <c:grouping val="stacked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Enero</c:v>
                </c:pt>
                <c:pt idx="1">
                  <c:v>Febrero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40</c:v>
                </c:pt>
                <c:pt idx="1">
                  <c:v>24</c:v>
                </c:pt>
              </c:numCache>
            </c:numRef>
          </c:val>
        </c:ser>
        <c:dLbls>
          <c:showVal val="1"/>
        </c:dLbls>
        <c:overlap val="100"/>
        <c:axId val="101998976"/>
        <c:axId val="102000512"/>
      </c:barChart>
      <c:catAx>
        <c:axId val="101998976"/>
        <c:scaling>
          <c:orientation val="minMax"/>
        </c:scaling>
        <c:axPos val="b"/>
        <c:tickLblPos val="nextTo"/>
        <c:crossAx val="102000512"/>
        <c:crosses val="autoZero"/>
        <c:auto val="1"/>
        <c:lblAlgn val="ctr"/>
        <c:lblOffset val="100"/>
      </c:catAx>
      <c:valAx>
        <c:axId val="10200051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19989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s-MX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MX"/>
  <c:chart>
    <c:title/>
    <c:plotArea>
      <c:layout/>
      <c:barChart>
        <c:barDir val="col"/>
        <c:grouping val="stacked"/>
        <c:ser>
          <c:idx val="0"/>
          <c:order val="0"/>
          <c:tx>
            <c:strRef>
              <c:f>Hoja1!$B$1</c:f>
              <c:strCache>
                <c:ptCount val="1"/>
                <c:pt idx="0">
                  <c:v>Forestación</c:v>
                </c:pt>
              </c:strCache>
            </c:strRef>
          </c:tx>
          <c:dLbls>
            <c:dLblPos val="ctr"/>
            <c:showVal val="1"/>
          </c:dLbls>
          <c:cat>
            <c:strRef>
              <c:f>Hoja1!$A$2:$A$3</c:f>
              <c:strCache>
                <c:ptCount val="2"/>
                <c:pt idx="0">
                  <c:v>Enero</c:v>
                </c:pt>
                <c:pt idx="1">
                  <c:v>Febrero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18</c:v>
                </c:pt>
                <c:pt idx="1">
                  <c:v>73</c:v>
                </c:pt>
              </c:numCache>
            </c:numRef>
          </c:val>
        </c:ser>
        <c:overlap val="100"/>
        <c:axId val="102553472"/>
        <c:axId val="102555008"/>
      </c:barChart>
      <c:catAx>
        <c:axId val="102553472"/>
        <c:scaling>
          <c:orientation val="minMax"/>
        </c:scaling>
        <c:axPos val="b"/>
        <c:tickLblPos val="nextTo"/>
        <c:crossAx val="102555008"/>
        <c:crosses val="autoZero"/>
        <c:auto val="1"/>
        <c:lblAlgn val="ctr"/>
        <c:lblOffset val="100"/>
      </c:catAx>
      <c:valAx>
        <c:axId val="10255500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2553472"/>
        <c:crosses val="autoZero"/>
        <c:crossBetween val="between"/>
      </c:valAx>
    </c:plotArea>
    <c:plotVisOnly val="1"/>
  </c:chart>
  <c:txPr>
    <a:bodyPr/>
    <a:lstStyle/>
    <a:p>
      <a:pPr>
        <a:defRPr sz="1800" i="1"/>
      </a:pPr>
      <a:endParaRPr lang="es-MX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title>
      <c:tx>
        <c:rich>
          <a:bodyPr/>
          <a:lstStyle/>
          <a:p>
            <a:pPr>
              <a:defRPr sz="1600" i="1"/>
            </a:pPr>
            <a:r>
              <a:rPr lang="en-US" sz="1600" i="1" dirty="0" err="1" smtClean="0"/>
              <a:t>Litros</a:t>
            </a:r>
            <a:r>
              <a:rPr lang="en-US" sz="1600" i="1" baseline="0" dirty="0" smtClean="0"/>
              <a:t> </a:t>
            </a:r>
            <a:r>
              <a:rPr lang="en-US" sz="1600" i="1" baseline="0" dirty="0" err="1" smtClean="0"/>
              <a:t>regados</a:t>
            </a:r>
            <a:r>
              <a:rPr lang="en-US" sz="1600" i="1" baseline="0" dirty="0" smtClean="0"/>
              <a:t> (Mes Actual Vs Mes Anterior)</a:t>
            </a:r>
            <a:endParaRPr lang="en-US" sz="1600" i="1" dirty="0"/>
          </a:p>
        </c:rich>
      </c:tx>
    </c:title>
    <c:plotArea>
      <c:layout/>
      <c:barChart>
        <c:barDir val="col"/>
        <c:grouping val="stacked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dLbls>
            <c:dLbl>
              <c:idx val="1"/>
              <c:tx>
                <c:rich>
                  <a:bodyPr/>
                  <a:lstStyle/>
                  <a:p>
                    <a:r>
                      <a:rPr lang="en-US" i="1" smtClean="0"/>
                      <a:t>1</a:t>
                    </a:r>
                    <a:r>
                      <a:rPr lang="en-US" smtClean="0"/>
                      <a:t>68,000</a:t>
                    </a:r>
                    <a:endParaRPr lang="en-US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sz="1400" i="1"/>
                </a:pPr>
                <a:endParaRPr lang="es-MX"/>
              </a:p>
            </c:txPr>
            <c:dLblPos val="ctr"/>
            <c:showVal val="1"/>
          </c:dLbls>
          <c:cat>
            <c:strRef>
              <c:f>Hoja1!$A$2:$A$3</c:f>
              <c:strCache>
                <c:ptCount val="2"/>
                <c:pt idx="0">
                  <c:v>Enero</c:v>
                </c:pt>
                <c:pt idx="1">
                  <c:v>Febrero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 formatCode="#,##0">
                  <c:v>336000</c:v>
                </c:pt>
                <c:pt idx="1">
                  <c:v>168000</c:v>
                </c:pt>
              </c:numCache>
            </c:numRef>
          </c:val>
        </c:ser>
        <c:dLbls>
          <c:showVal val="1"/>
        </c:dLbls>
        <c:overlap val="100"/>
        <c:axId val="108660224"/>
        <c:axId val="108661760"/>
      </c:barChart>
      <c:catAx>
        <c:axId val="108660224"/>
        <c:scaling>
          <c:orientation val="minMax"/>
        </c:scaling>
        <c:axPos val="b"/>
        <c:tickLblPos val="nextTo"/>
        <c:txPr>
          <a:bodyPr/>
          <a:lstStyle/>
          <a:p>
            <a:pPr>
              <a:defRPr i="1"/>
            </a:pPr>
            <a:endParaRPr lang="es-MX"/>
          </a:p>
        </c:txPr>
        <c:crossAx val="108661760"/>
        <c:crosses val="autoZero"/>
        <c:auto val="1"/>
        <c:lblAlgn val="ctr"/>
        <c:lblOffset val="100"/>
      </c:catAx>
      <c:valAx>
        <c:axId val="108661760"/>
        <c:scaling>
          <c:orientation val="minMax"/>
        </c:scaling>
        <c:delete val="1"/>
        <c:axPos val="l"/>
        <c:majorGridlines/>
        <c:numFmt formatCode="#,##0" sourceLinked="1"/>
        <c:tickLblPos val="none"/>
        <c:crossAx val="1086602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s-MX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9B75D-EDB6-44A8-95DB-1B4F078E86C0}" type="datetimeFigureOut">
              <a:rPr lang="es-ES" smtClean="0"/>
              <a:pPr/>
              <a:t>20/03/2015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F23A6-7B18-45D7-917B-2899565A12E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22BDA-B4C8-404A-AEA2-D39D74228963}" type="slidenum">
              <a:rPr lang="es-MX" smtClean="0"/>
              <a:pPr/>
              <a:t>1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37BA5-09CF-489C-A100-BAC28939BE61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37BA5-09CF-489C-A100-BAC28939BE61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37BA5-09CF-489C-A100-BAC28939BE61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37BA5-09CF-489C-A100-BAC28939BE61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37BA5-09CF-489C-A100-BAC28939BE61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37BA5-09CF-489C-A100-BAC28939BE61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37BA5-09CF-489C-A100-BAC28939BE61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A5DA-6A23-472F-A7B2-41B541F73688}" type="slidenum">
              <a:rPr lang="es-MX" smtClean="0"/>
              <a:pPr/>
              <a:t>29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5224-C674-4E09-B75A-9C92852E7505}" type="datetimeFigureOut">
              <a:rPr lang="es-ES" smtClean="0"/>
              <a:pPr/>
              <a:t>20/03/2015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0DD0-64A7-4AA5-8BBD-4D542F281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5224-C674-4E09-B75A-9C92852E7505}" type="datetimeFigureOut">
              <a:rPr lang="es-ES" smtClean="0"/>
              <a:pPr/>
              <a:t>20/03/2015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0DD0-64A7-4AA5-8BBD-4D542F281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5224-C674-4E09-B75A-9C92852E7505}" type="datetimeFigureOut">
              <a:rPr lang="es-ES" smtClean="0"/>
              <a:pPr/>
              <a:t>20/03/2015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0DD0-64A7-4AA5-8BBD-4D542F281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05180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05180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23538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5224-C674-4E09-B75A-9C92852E7505}" type="datetimeFigureOut">
              <a:rPr lang="es-ES" smtClean="0"/>
              <a:pPr/>
              <a:t>20/03/2015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0DD0-64A7-4AA5-8BBD-4D542F281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5224-C674-4E09-B75A-9C92852E7505}" type="datetimeFigureOut">
              <a:rPr lang="es-ES" smtClean="0"/>
              <a:pPr/>
              <a:t>20/03/2015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0DD0-64A7-4AA5-8BBD-4D542F281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5224-C674-4E09-B75A-9C92852E7505}" type="datetimeFigureOut">
              <a:rPr lang="es-ES" smtClean="0"/>
              <a:pPr/>
              <a:t>20/03/2015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0DD0-64A7-4AA5-8BBD-4D542F281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5224-C674-4E09-B75A-9C92852E7505}" type="datetimeFigureOut">
              <a:rPr lang="es-ES" smtClean="0"/>
              <a:pPr/>
              <a:t>20/03/2015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0DD0-64A7-4AA5-8BBD-4D542F281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5224-C674-4E09-B75A-9C92852E7505}" type="datetimeFigureOut">
              <a:rPr lang="es-ES" smtClean="0"/>
              <a:pPr/>
              <a:t>20/03/2015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0DD0-64A7-4AA5-8BBD-4D542F281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5224-C674-4E09-B75A-9C92852E7505}" type="datetimeFigureOut">
              <a:rPr lang="es-ES" smtClean="0"/>
              <a:pPr/>
              <a:t>20/03/2015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0DD0-64A7-4AA5-8BBD-4D542F281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5224-C674-4E09-B75A-9C92852E7505}" type="datetimeFigureOut">
              <a:rPr lang="es-ES" smtClean="0"/>
              <a:pPr/>
              <a:t>20/03/2015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0DD0-64A7-4AA5-8BBD-4D542F281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5224-C674-4E09-B75A-9C92852E7505}" type="datetimeFigureOut">
              <a:rPr lang="es-ES" smtClean="0"/>
              <a:pPr/>
              <a:t>20/03/2015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20DD0-64A7-4AA5-8BBD-4D542F281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65224-C674-4E09-B75A-9C92852E7505}" type="datetimeFigureOut">
              <a:rPr lang="es-ES" smtClean="0"/>
              <a:pPr/>
              <a:t>20/03/2015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20DD0-64A7-4AA5-8BBD-4D542F281BF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package" Target="../embeddings/Hoja_de_c_lculo_de_Microsoft_Office_Excel6.xls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8.png"/><Relationship Id="rId7" Type="http://schemas.openxmlformats.org/officeDocument/2006/relationships/image" Target="../media/image109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68640" y="282339"/>
            <a:ext cx="7861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</a:t>
            </a:r>
            <a:r>
              <a:rPr lang="en-US" sz="3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Mensual</a:t>
            </a:r>
            <a:r>
              <a:rPr lang="en-US" sz="3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Febrero 2015</a:t>
            </a:r>
          </a:p>
        </p:txBody>
      </p:sp>
      <p:pic>
        <p:nvPicPr>
          <p:cNvPr id="1026" name="Picture 2" descr="C:\Users\García\Documents\Logo y Video\Logo Secretarí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5355" y="1415322"/>
            <a:ext cx="5348933" cy="3525846"/>
          </a:xfrm>
          <a:prstGeom prst="rect">
            <a:avLst/>
          </a:prstGeom>
          <a:noFill/>
        </p:spPr>
      </p:pic>
      <p:sp>
        <p:nvSpPr>
          <p:cNvPr id="7" name="CuadroTexto 3"/>
          <p:cNvSpPr txBox="1"/>
          <p:nvPr/>
        </p:nvSpPr>
        <p:spPr>
          <a:xfrm>
            <a:off x="5195380" y="6259378"/>
            <a:ext cx="38411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Limpia</a:t>
            </a:r>
            <a:endParaRPr lang="es-ES" sz="3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3"/>
          <p:cNvSpPr txBox="1"/>
          <p:nvPr/>
        </p:nvSpPr>
        <p:spPr>
          <a:xfrm>
            <a:off x="1979712" y="5085184"/>
            <a:ext cx="49263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Administración 2012-2015</a:t>
            </a:r>
          </a:p>
          <a:p>
            <a:pPr algn="ctr"/>
            <a:r>
              <a:rPr lang="en-US" sz="3000" b="1" i="1" dirty="0" smtClean="0">
                <a:latin typeface="Brush Script MT" pitchFamily="66" charset="0"/>
                <a:cs typeface="Arial" panose="020B0604020202020204" pitchFamily="34" charset="0"/>
              </a:rPr>
              <a:t>Distintivo de Progreso!</a:t>
            </a:r>
            <a:endParaRPr lang="es-ES" sz="3000" b="1" i="1" dirty="0">
              <a:latin typeface="Brush Script MT" pitchFamily="66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 rot="16200000">
            <a:off x="-1748672" y="3428357"/>
            <a:ext cx="4667621" cy="4924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>
            <a:spAutoFit/>
          </a:bodyPr>
          <a:lstStyle/>
          <a:p>
            <a:pPr algn="ctr"/>
            <a:r>
              <a:rPr lang="es-MX" sz="1300" b="1" i="1" dirty="0" smtClean="0"/>
              <a:t>Información  pública, ajena  a  cualquier  partido  político. Queda prohibido su uso para fines distintos. </a:t>
            </a:r>
            <a:endParaRPr lang="es-MX" sz="1300" dirty="0"/>
          </a:p>
        </p:txBody>
      </p:sp>
    </p:spTree>
    <p:extLst>
      <p:ext uri="{BB962C8B-B14F-4D97-AF65-F5344CB8AC3E}">
        <p14:creationId xmlns="" xmlns:p14="http://schemas.microsoft.com/office/powerpoint/2010/main" val="3995044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0034" y="285728"/>
            <a:ext cx="8286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smtClean="0">
                <a:solidFill>
                  <a:srgbClr val="FFC000"/>
                </a:solidFill>
              </a:rPr>
              <a:t>Brigada Pedregal de Santa Mónica</a:t>
            </a:r>
            <a:endParaRPr lang="es-ES" sz="3200" b="1" i="1" dirty="0">
              <a:solidFill>
                <a:srgbClr val="FFC000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375195" y="1428736"/>
          <a:ext cx="7554391" cy="822960"/>
        </p:xfrm>
        <a:graphic>
          <a:graphicData uri="http://schemas.openxmlformats.org/drawingml/2006/table">
            <a:tbl>
              <a:tblPr/>
              <a:tblGrid>
                <a:gridCol w="838200"/>
                <a:gridCol w="807148"/>
                <a:gridCol w="876693"/>
                <a:gridCol w="855700"/>
                <a:gridCol w="474177"/>
                <a:gridCol w="828602"/>
                <a:gridCol w="878435"/>
                <a:gridCol w="948352"/>
                <a:gridCol w="1047084"/>
              </a:tblGrid>
              <a:tr h="36430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COLONIA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 smtClean="0">
                          <a:solidFill>
                            <a:srgbClr val="FFC000"/>
                          </a:solidFill>
                          <a:latin typeface="Calibri"/>
                        </a:rPr>
                        <a:t>Días </a:t>
                      </a:r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Trabajados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 smtClean="0">
                          <a:solidFill>
                            <a:srgbClr val="FFC000"/>
                          </a:solidFill>
                          <a:latin typeface="Calibri"/>
                        </a:rPr>
                        <a:t>Acción Realizada</a:t>
                      </a:r>
                      <a:endParaRPr lang="es-ES" sz="900" b="1" i="0" u="none" strike="noStrike" dirty="0">
                        <a:solidFill>
                          <a:srgbClr val="FFC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Personal Asignado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Bolsas Utilizadas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Llantas Recolectadas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Basura Recolectada Aprox.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Herramienta Utilizada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8376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Pedregal</a:t>
                      </a:r>
                      <a:r>
                        <a:rPr lang="es-ES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 Santa Mónica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Retirar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la basura de Área Verde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1.5  ton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terminado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palas </a:t>
                      </a:r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pico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azadones machetes , escobas, camiones recolectores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88" y="2591446"/>
            <a:ext cx="273600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3322" y="2571744"/>
            <a:ext cx="273600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571744"/>
            <a:ext cx="273600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88" y="4714884"/>
            <a:ext cx="273600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734586"/>
            <a:ext cx="273600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3322" y="4714884"/>
            <a:ext cx="273600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7786678" y="6357958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09/02/2015</a:t>
            </a:r>
            <a:endParaRPr lang="es-ES" sz="16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643438" y="6357958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09/02/2015</a:t>
            </a:r>
            <a:endParaRPr lang="es-ES" sz="16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786678" y="4286256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09/02/2015</a:t>
            </a:r>
            <a:endParaRPr lang="es-ES" sz="16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714876" y="4286256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09/02/2015</a:t>
            </a:r>
            <a:endParaRPr lang="es-ES" sz="16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571604" y="6357958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09/02/2015</a:t>
            </a:r>
            <a:endParaRPr lang="es-ES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571604" y="4286256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09/02/2015</a:t>
            </a:r>
            <a:endParaRPr lang="es-E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57224" y="285728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C000"/>
                </a:solidFill>
              </a:rPr>
              <a:t>Descacharrización Terranova.</a:t>
            </a:r>
            <a:endParaRPr lang="es-ES" sz="3600" b="1" i="1" dirty="0">
              <a:solidFill>
                <a:srgbClr val="FFC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-32" y="1772816"/>
            <a:ext cx="32861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Descacharrización de colonia: </a:t>
            </a:r>
            <a:r>
              <a:rPr lang="es-ES" b="1" dirty="0" smtClean="0"/>
              <a:t>Terranova (Sector 1 al 5).</a:t>
            </a:r>
          </a:p>
          <a:p>
            <a:pPr algn="ctr"/>
            <a:endParaRPr lang="es-ES" b="1" dirty="0" smtClean="0"/>
          </a:p>
          <a:p>
            <a:pPr algn="ctr"/>
            <a:r>
              <a:rPr lang="es-ES" dirty="0" smtClean="0"/>
              <a:t>Fecha: 13 de Febrero 2015.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Estatus: 100% </a:t>
            </a:r>
            <a:r>
              <a:rPr lang="es-ES" dirty="0" err="1" smtClean="0"/>
              <a:t>descacharrizada</a:t>
            </a:r>
            <a:r>
              <a:rPr lang="es-ES" dirty="0" smtClean="0"/>
              <a:t>. </a:t>
            </a:r>
          </a:p>
          <a:p>
            <a:pPr algn="ctr"/>
            <a:endParaRPr lang="es-ES" dirty="0"/>
          </a:p>
          <a:p>
            <a:pPr algn="ctr"/>
            <a:r>
              <a:rPr lang="es-ES" dirty="0" smtClean="0"/>
              <a:t>Recolección: </a:t>
            </a:r>
            <a:r>
              <a:rPr lang="es-ES" b="1" dirty="0" smtClean="0"/>
              <a:t>5,300 kilos </a:t>
            </a:r>
            <a:r>
              <a:rPr lang="es-ES" dirty="0" smtClean="0"/>
              <a:t>de cacharros.</a:t>
            </a:r>
            <a:endParaRPr lang="es-ES" dirty="0"/>
          </a:p>
        </p:txBody>
      </p:sp>
      <p:pic>
        <p:nvPicPr>
          <p:cNvPr id="4098" name="Picture 2" descr="C:\Documents and Settings\Usuario\Escritorio\maps\terranova descacharrizac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428736"/>
            <a:ext cx="3257550" cy="4572032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572032"/>
            <a:ext cx="3071802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958" y="1214422"/>
            <a:ext cx="288000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5470" y="4929198"/>
            <a:ext cx="288000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5470" y="2983512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17 CuadroTexto"/>
          <p:cNvSpPr txBox="1"/>
          <p:nvPr/>
        </p:nvSpPr>
        <p:spPr>
          <a:xfrm>
            <a:off x="8072430" y="2714620"/>
            <a:ext cx="107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13/02/2015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8072430" y="4643446"/>
            <a:ext cx="107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13/02/2015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8072430" y="6550223"/>
            <a:ext cx="107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13/02/2015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785918" y="6550223"/>
            <a:ext cx="107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13/02/2015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83568" y="28572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i="1" dirty="0" smtClean="0">
                <a:solidFill>
                  <a:srgbClr val="FFC000"/>
                </a:solidFill>
              </a:rPr>
              <a:t>Descacharrización Hacienda San José.</a:t>
            </a:r>
            <a:endParaRPr lang="es-ES" sz="3600" b="1" i="1" dirty="0">
              <a:solidFill>
                <a:srgbClr val="FFC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2910" y="1897741"/>
            <a:ext cx="32861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Descacharrización de colonia: </a:t>
            </a:r>
            <a:r>
              <a:rPr lang="es-ES" b="1" dirty="0" smtClean="0"/>
              <a:t>Hacienda San José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Fecha: 18 de Febrero 2015.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Estatus: 100% </a:t>
            </a:r>
            <a:r>
              <a:rPr lang="es-ES" dirty="0" err="1" smtClean="0"/>
              <a:t>descacharrizada</a:t>
            </a:r>
            <a:r>
              <a:rPr lang="es-ES" dirty="0" smtClean="0"/>
              <a:t>.</a:t>
            </a:r>
          </a:p>
          <a:p>
            <a:pPr algn="ctr"/>
            <a:endParaRPr lang="es-ES" dirty="0"/>
          </a:p>
          <a:p>
            <a:pPr algn="ctr"/>
            <a:r>
              <a:rPr lang="es-ES" dirty="0" smtClean="0"/>
              <a:t> Recolección: </a:t>
            </a:r>
            <a:r>
              <a:rPr lang="es-ES" b="1" dirty="0" smtClean="0"/>
              <a:t>5,200 kilos </a:t>
            </a:r>
            <a:r>
              <a:rPr lang="es-ES" dirty="0" smtClean="0"/>
              <a:t>de cacharros.</a:t>
            </a:r>
            <a:endParaRPr lang="es-ES" dirty="0"/>
          </a:p>
        </p:txBody>
      </p:sp>
      <p:pic>
        <p:nvPicPr>
          <p:cNvPr id="6146" name="Picture 2" descr="C:\Documents and Settings\Usuario\Escritorio\maps\hda san jo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5" y="1214422"/>
            <a:ext cx="4714876" cy="4033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70" y="5129462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3438" y="5129462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5129462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5470" y="5129462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17 CuadroTexto"/>
          <p:cNvSpPr txBox="1"/>
          <p:nvPr/>
        </p:nvSpPr>
        <p:spPr>
          <a:xfrm>
            <a:off x="8000992" y="6550223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/>
              <a:t>18/02/2015</a:t>
            </a:r>
            <a:endParaRPr lang="es-ES" sz="14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643570" y="6550223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18/02/2015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357554" y="6550223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18/02/2015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071538" y="6550223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18/02/2015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375195" y="1428736"/>
          <a:ext cx="7554391" cy="822960"/>
        </p:xfrm>
        <a:graphic>
          <a:graphicData uri="http://schemas.openxmlformats.org/drawingml/2006/table">
            <a:tbl>
              <a:tblPr/>
              <a:tblGrid>
                <a:gridCol w="838200"/>
                <a:gridCol w="807148"/>
                <a:gridCol w="876693"/>
                <a:gridCol w="855700"/>
                <a:gridCol w="474177"/>
                <a:gridCol w="828602"/>
                <a:gridCol w="878435"/>
                <a:gridCol w="948352"/>
                <a:gridCol w="1047084"/>
              </a:tblGrid>
              <a:tr h="36430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COLONIA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 smtClean="0">
                          <a:solidFill>
                            <a:srgbClr val="FFC000"/>
                          </a:solidFill>
                          <a:latin typeface="Calibri"/>
                        </a:rPr>
                        <a:t>Días </a:t>
                      </a:r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Trabajados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 smtClean="0">
                          <a:solidFill>
                            <a:srgbClr val="FFC000"/>
                          </a:solidFill>
                          <a:latin typeface="Calibri"/>
                        </a:rPr>
                        <a:t>Acción Realizada</a:t>
                      </a:r>
                      <a:endParaRPr lang="es-ES" sz="900" b="1" i="0" u="none" strike="noStrike" dirty="0">
                        <a:solidFill>
                          <a:srgbClr val="FFC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Personal Asignado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Bolsas Utilizadas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Llantas Recolectadas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Basura Recolectada Aprox.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Herramienta Utilizada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8376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Hda</a:t>
                      </a:r>
                      <a:r>
                        <a:rPr lang="es-ES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San José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Retirar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la basura de Área Verde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  ton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terminado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palas </a:t>
                      </a:r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pico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azadones machetes , escobas, camiones recolectores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1357290" y="214290"/>
            <a:ext cx="6500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C000"/>
                </a:solidFill>
              </a:rPr>
              <a:t>Brigada Hacienda San José.</a:t>
            </a:r>
            <a:endParaRPr lang="es-E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0" y="2428868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594" y="2428868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26" y="469800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0760" y="469800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69800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27 CuadroTexto"/>
          <p:cNvSpPr txBox="1"/>
          <p:nvPr/>
        </p:nvSpPr>
        <p:spPr>
          <a:xfrm>
            <a:off x="8072462" y="6590908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18/02/2015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929190" y="6590908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18/02/2015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857356" y="6590908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18/02/2015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8001024" y="4286256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18/02/2015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857356" y="4214818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18/02/2015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428868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33 CuadroTexto"/>
          <p:cNvSpPr txBox="1"/>
          <p:nvPr/>
        </p:nvSpPr>
        <p:spPr>
          <a:xfrm>
            <a:off x="4929190" y="4233454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18/02/2015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0034" y="285728"/>
            <a:ext cx="814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 smtClean="0">
                <a:solidFill>
                  <a:srgbClr val="FFC000"/>
                </a:solidFill>
              </a:rPr>
              <a:t>Descacharrización Fomerrey 131 y 20 de Septiembre.</a:t>
            </a:r>
            <a:endParaRPr lang="es-ES" sz="2800" b="1" i="1" dirty="0">
              <a:solidFill>
                <a:srgbClr val="FFC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1428736"/>
            <a:ext cx="31751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Descacharrización de colonias: </a:t>
            </a:r>
            <a:r>
              <a:rPr lang="es-ES" b="1" dirty="0" smtClean="0"/>
              <a:t>Fomerrey 131.</a:t>
            </a:r>
          </a:p>
          <a:p>
            <a:pPr algn="ctr"/>
            <a:r>
              <a:rPr lang="es-ES" b="1" dirty="0" smtClean="0"/>
              <a:t> </a:t>
            </a:r>
          </a:p>
          <a:p>
            <a:pPr algn="ctr"/>
            <a:r>
              <a:rPr lang="es-ES" b="1" dirty="0" smtClean="0"/>
              <a:t>20 de Septiembre.</a:t>
            </a:r>
          </a:p>
          <a:p>
            <a:pPr algn="ctr"/>
            <a:endParaRPr lang="es-ES" b="1" dirty="0" smtClean="0"/>
          </a:p>
          <a:p>
            <a:pPr algn="ctr"/>
            <a:r>
              <a:rPr lang="es-ES" dirty="0" smtClean="0"/>
              <a:t>Fecha: 19 y 20 de Febrero 2015.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Estatus: 100% </a:t>
            </a:r>
            <a:r>
              <a:rPr lang="es-ES" dirty="0" err="1" smtClean="0"/>
              <a:t>descahcarrizadas</a:t>
            </a:r>
            <a:r>
              <a:rPr lang="es-ES" dirty="0" smtClean="0"/>
              <a:t>. </a:t>
            </a:r>
          </a:p>
          <a:p>
            <a:pPr algn="ctr"/>
            <a:endParaRPr lang="es-ES" dirty="0"/>
          </a:p>
          <a:p>
            <a:pPr algn="ctr"/>
            <a:r>
              <a:rPr lang="es-ES" dirty="0" smtClean="0"/>
              <a:t>Recolección: </a:t>
            </a:r>
            <a:r>
              <a:rPr lang="es-ES" b="1" dirty="0" smtClean="0"/>
              <a:t>6,700</a:t>
            </a:r>
            <a:r>
              <a:rPr lang="es-ES" dirty="0" smtClean="0"/>
              <a:t> </a:t>
            </a:r>
            <a:r>
              <a:rPr lang="es-ES" b="1" dirty="0" smtClean="0"/>
              <a:t>kilos </a:t>
            </a:r>
            <a:r>
              <a:rPr lang="es-ES" dirty="0" smtClean="0"/>
              <a:t>de cacharros de ambas colonias.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378913"/>
            <a:ext cx="3286148" cy="4764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8" y="4357694"/>
            <a:ext cx="3094282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214422"/>
            <a:ext cx="2592000" cy="19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143248"/>
            <a:ext cx="2592000" cy="19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2032" y="4929198"/>
            <a:ext cx="2592000" cy="19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18 CuadroTexto"/>
          <p:cNvSpPr txBox="1"/>
          <p:nvPr/>
        </p:nvSpPr>
        <p:spPr>
          <a:xfrm>
            <a:off x="8001024" y="2733256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928794" y="6376594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8001024" y="6500834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001024" y="4662082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375195" y="1428736"/>
          <a:ext cx="7554391" cy="822960"/>
        </p:xfrm>
        <a:graphic>
          <a:graphicData uri="http://schemas.openxmlformats.org/drawingml/2006/table">
            <a:tbl>
              <a:tblPr/>
              <a:tblGrid>
                <a:gridCol w="838200"/>
                <a:gridCol w="807148"/>
                <a:gridCol w="876693"/>
                <a:gridCol w="855700"/>
                <a:gridCol w="474177"/>
                <a:gridCol w="828602"/>
                <a:gridCol w="878435"/>
                <a:gridCol w="948352"/>
                <a:gridCol w="1047084"/>
              </a:tblGrid>
              <a:tr h="36430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COLONIA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 smtClean="0">
                          <a:solidFill>
                            <a:srgbClr val="FFC000"/>
                          </a:solidFill>
                          <a:latin typeface="Calibri"/>
                        </a:rPr>
                        <a:t>Días </a:t>
                      </a:r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Trabajados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 smtClean="0">
                          <a:solidFill>
                            <a:srgbClr val="FFC000"/>
                          </a:solidFill>
                          <a:latin typeface="Calibri"/>
                        </a:rPr>
                        <a:t>Acción Realizada</a:t>
                      </a:r>
                      <a:endParaRPr lang="es-ES" sz="900" b="1" i="0" u="none" strike="noStrike" dirty="0">
                        <a:solidFill>
                          <a:srgbClr val="FFC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Personal Asignado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Bolsas Utilizadas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Llantas Recolectadas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Basura Recolectada Aprox.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Herramienta Utilizada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8376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Fomerrey</a:t>
                      </a:r>
                      <a:r>
                        <a:rPr lang="es-ES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131 y 20 de Septiembre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Retirar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la basura de Área Verde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2 ton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terminado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palas </a:t>
                      </a:r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pico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azadones machetes , escobas, camiones recolectores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1" name="30 CuadroTexto"/>
          <p:cNvSpPr txBox="1"/>
          <p:nvPr/>
        </p:nvSpPr>
        <p:spPr>
          <a:xfrm>
            <a:off x="8001024" y="4286256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18/02/2015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857356" y="4214818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18/02/2015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00034" y="285728"/>
            <a:ext cx="814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 smtClean="0">
                <a:solidFill>
                  <a:srgbClr val="FFC000"/>
                </a:solidFill>
              </a:rPr>
              <a:t>Brigada Fomerrey 131 y 20 de Septiembre.</a:t>
            </a:r>
            <a:endParaRPr lang="es-ES" sz="2800" b="1" i="1" dirty="0">
              <a:solidFill>
                <a:srgbClr val="FFC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44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571744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000" y="2571744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98000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4698000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4000" y="4698000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33 CuadroTexto"/>
          <p:cNvSpPr txBox="1"/>
          <p:nvPr/>
        </p:nvSpPr>
        <p:spPr>
          <a:xfrm>
            <a:off x="7929586" y="6448032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4786314" y="6448032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1714480" y="6448032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7929586" y="4304892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4714876" y="4304892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1643042" y="4304892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" y="1460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Parques</a:t>
            </a:r>
          </a:p>
        </p:txBody>
      </p: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683568" y="5046424"/>
          <a:ext cx="2808312" cy="97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56"/>
                <a:gridCol w="1404156"/>
              </a:tblGrid>
              <a:tr h="538268">
                <a:tc>
                  <a:txBody>
                    <a:bodyPr/>
                    <a:lstStyle/>
                    <a:p>
                      <a:pPr algn="ctr"/>
                      <a:r>
                        <a:rPr lang="es-MX" sz="1200" b="1" i="1" dirty="0" smtClean="0">
                          <a:solidFill>
                            <a:schemeClr val="tx1"/>
                          </a:solidFill>
                        </a:rPr>
                        <a:t>Áreas Atendidas</a:t>
                      </a:r>
                    </a:p>
                    <a:p>
                      <a:pPr algn="ctr"/>
                      <a:r>
                        <a:rPr lang="es-MX" sz="1200" b="1" i="1" dirty="0" smtClean="0">
                          <a:solidFill>
                            <a:schemeClr val="tx1"/>
                          </a:solidFill>
                        </a:rPr>
                        <a:t>(Enero</a:t>
                      </a:r>
                      <a:r>
                        <a:rPr lang="es-MX" sz="1200" b="1" i="1" baseline="0" dirty="0" smtClean="0">
                          <a:solidFill>
                            <a:schemeClr val="tx1"/>
                          </a:solidFill>
                        </a:rPr>
                        <a:t> 2015)</a:t>
                      </a:r>
                      <a:endParaRPr lang="es-MX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1" dirty="0" smtClean="0">
                          <a:solidFill>
                            <a:schemeClr val="tx1"/>
                          </a:solidFill>
                        </a:rPr>
                        <a:t>Áreas Atendidas (Febrero 2015)</a:t>
                      </a:r>
                      <a:endParaRPr lang="es-MX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96">
                <a:tc>
                  <a:txBody>
                    <a:bodyPr/>
                    <a:lstStyle/>
                    <a:p>
                      <a:pPr algn="ctr"/>
                      <a:r>
                        <a:rPr lang="es-MX" sz="1400" b="0" i="1" dirty="0" smtClean="0">
                          <a:solidFill>
                            <a:schemeClr val="tx1"/>
                          </a:solidFill>
                        </a:rPr>
                        <a:t>163</a:t>
                      </a:r>
                      <a:endParaRPr lang="es-MX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0" i="1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es-MX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41974791"/>
              </p:ext>
            </p:extLst>
          </p:nvPr>
        </p:nvGraphicFramePr>
        <p:xfrm>
          <a:off x="5266246" y="5013176"/>
          <a:ext cx="3024336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1512168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i="1" dirty="0" smtClean="0">
                          <a:solidFill>
                            <a:schemeClr val="tx1"/>
                          </a:solidFill>
                        </a:rPr>
                        <a:t>Hectáreas</a:t>
                      </a:r>
                      <a:r>
                        <a:rPr lang="es-MX" sz="1200" b="1" i="1" baseline="0" dirty="0" smtClean="0">
                          <a:solidFill>
                            <a:schemeClr val="tx1"/>
                          </a:solidFill>
                        </a:rPr>
                        <a:t> deshierbadas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i="1" baseline="0" dirty="0" smtClean="0">
                          <a:solidFill>
                            <a:schemeClr val="tx1"/>
                          </a:solidFill>
                        </a:rPr>
                        <a:t>(Enero 2015)</a:t>
                      </a:r>
                      <a:endParaRPr lang="es-MX" sz="12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i="1" dirty="0" smtClean="0">
                          <a:solidFill>
                            <a:schemeClr val="tx1"/>
                          </a:solidFill>
                        </a:rPr>
                        <a:t>Hectáreas deshierbadas (Febrero 2015)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b="0" i="1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s-MX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0" i="1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s-MX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627784" y="76470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smtClean="0">
                <a:solidFill>
                  <a:schemeClr val="bg1"/>
                </a:solidFill>
              </a:rPr>
              <a:t>Áreas Atendidas y Hectáreas deshierbadas</a:t>
            </a:r>
            <a:endParaRPr lang="es-MX" i="1" dirty="0">
              <a:solidFill>
                <a:schemeClr val="bg1"/>
              </a:solidFill>
            </a:endParaRPr>
          </a:p>
        </p:txBody>
      </p:sp>
      <p:graphicFrame>
        <p:nvGraphicFramePr>
          <p:cNvPr id="15" name="14 Gráfico"/>
          <p:cNvGraphicFramePr/>
          <p:nvPr/>
        </p:nvGraphicFramePr>
        <p:xfrm>
          <a:off x="4654686" y="2060848"/>
          <a:ext cx="4283968" cy="2589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15 Gráfico"/>
          <p:cNvGraphicFramePr/>
          <p:nvPr/>
        </p:nvGraphicFramePr>
        <p:xfrm>
          <a:off x="-1016" y="2060848"/>
          <a:ext cx="4176464" cy="2589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2195736" y="2564904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 smtClean="0"/>
              <a:t>Febrero Año anterior: 160 áreas atendidas.</a:t>
            </a:r>
            <a:endParaRPr lang="es-MX" sz="11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71852" y="4653136"/>
            <a:ext cx="4140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Nota: Se atendieron 59 áreas más que el año anterior</a:t>
            </a:r>
            <a:endParaRPr lang="es-MX" sz="14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850422" y="2708920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 smtClean="0"/>
              <a:t>Febrero Año anterior: 39 Hectáreas</a:t>
            </a:r>
            <a:endParaRPr lang="es-MX" sz="11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4690182" y="4653136"/>
            <a:ext cx="463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Nota: Se deshierbaron 4 hectáreas más que el año anterior</a:t>
            </a:r>
            <a:endParaRPr lang="es-MX" sz="1400" b="1" dirty="0"/>
          </a:p>
        </p:txBody>
      </p:sp>
      <p:sp>
        <p:nvSpPr>
          <p:cNvPr id="19" name="CuadroTexto 3"/>
          <p:cNvSpPr txBox="1"/>
          <p:nvPr/>
        </p:nvSpPr>
        <p:spPr>
          <a:xfrm>
            <a:off x="107504" y="6258560"/>
            <a:ext cx="881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 Distintivo de Confianza!</a:t>
            </a:r>
            <a:endParaRPr lang="es-ES" sz="28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4586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5"/>
          <p:cNvSpPr txBox="1"/>
          <p:nvPr/>
        </p:nvSpPr>
        <p:spPr>
          <a:xfrm>
            <a:off x="1763688" y="79851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 smtClean="0">
                <a:solidFill>
                  <a:schemeClr val="bg1">
                    <a:lumMod val="95000"/>
                  </a:schemeClr>
                </a:solidFill>
              </a:rPr>
              <a:t>Colonias atendidas y cuantificación (m2 deshierbados)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835696" y="5301208"/>
          <a:ext cx="532859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323"/>
                <a:gridCol w="1554072"/>
                <a:gridCol w="177619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b="1" i="1" dirty="0" smtClean="0">
                          <a:solidFill>
                            <a:schemeClr val="tx1"/>
                          </a:solidFill>
                        </a:rPr>
                        <a:t>Ave. Principales (Mts2)</a:t>
                      </a:r>
                      <a:endParaRPr lang="es-MX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i="1" dirty="0" smtClean="0">
                          <a:solidFill>
                            <a:schemeClr val="tx1"/>
                          </a:solidFill>
                        </a:rPr>
                        <a:t>Colonias (Mts2)</a:t>
                      </a:r>
                      <a:endParaRPr lang="es-MX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i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s-MX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i="1" dirty="0" smtClean="0">
                          <a:solidFill>
                            <a:schemeClr val="tx1"/>
                          </a:solidFill>
                        </a:rPr>
                        <a:t>86,556</a:t>
                      </a:r>
                      <a:endParaRPr lang="es-MX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i="1" dirty="0" smtClean="0">
                          <a:solidFill>
                            <a:schemeClr val="tx1"/>
                          </a:solidFill>
                        </a:rPr>
                        <a:t>324,142</a:t>
                      </a:r>
                      <a:endParaRPr lang="es-MX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i="1" dirty="0" smtClean="0">
                          <a:solidFill>
                            <a:schemeClr val="tx1"/>
                          </a:solidFill>
                        </a:rPr>
                        <a:t>428,698</a:t>
                      </a:r>
                      <a:endParaRPr lang="es-MX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2051720" y="4437112"/>
          <a:ext cx="499221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054"/>
                <a:gridCol w="1248054"/>
                <a:gridCol w="1248054"/>
                <a:gridCol w="12480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i="1" dirty="0" smtClean="0">
                          <a:solidFill>
                            <a:schemeClr val="tx1"/>
                          </a:solidFill>
                        </a:rPr>
                        <a:t>Plazas</a:t>
                      </a:r>
                      <a:endParaRPr lang="es-MX" sz="14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i="1" dirty="0" smtClean="0">
                          <a:solidFill>
                            <a:schemeClr val="tx1"/>
                          </a:solidFill>
                        </a:rPr>
                        <a:t>Camellones</a:t>
                      </a:r>
                      <a:endParaRPr lang="es-MX" sz="14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i="1" dirty="0" smtClean="0">
                          <a:solidFill>
                            <a:schemeClr val="tx1"/>
                          </a:solidFill>
                        </a:rPr>
                        <a:t>Áreas Verdes</a:t>
                      </a:r>
                      <a:endParaRPr lang="es-MX" sz="14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i="1" dirty="0" smtClean="0">
                          <a:solidFill>
                            <a:schemeClr val="tx1"/>
                          </a:solidFill>
                        </a:rPr>
                        <a:t>Laterales</a:t>
                      </a:r>
                      <a:endParaRPr lang="es-MX" sz="14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i="1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s-MX" sz="14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i="1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s-MX" sz="14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i="1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s-MX" sz="14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i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s-MX" sz="14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11 Gráfico"/>
          <p:cNvGraphicFramePr/>
          <p:nvPr/>
        </p:nvGraphicFramePr>
        <p:xfrm>
          <a:off x="2411760" y="1412776"/>
          <a:ext cx="3984104" cy="2680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4427984" y="2276872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 smtClean="0"/>
              <a:t>Febrero Año anterior: 22 Colonias</a:t>
            </a:r>
            <a:endParaRPr lang="es-MX" sz="11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448116" y="4077072"/>
            <a:ext cx="4261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Nota: Se atendieron 2 colonias más que el año anterior</a:t>
            </a:r>
            <a:endParaRPr lang="es-MX" sz="1400" b="1" dirty="0"/>
          </a:p>
        </p:txBody>
      </p:sp>
      <p:sp>
        <p:nvSpPr>
          <p:cNvPr id="15" name="CuadroTexto 1"/>
          <p:cNvSpPr txBox="1"/>
          <p:nvPr/>
        </p:nvSpPr>
        <p:spPr>
          <a:xfrm>
            <a:off x="1" y="1460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Parques</a:t>
            </a:r>
          </a:p>
        </p:txBody>
      </p:sp>
      <p:sp>
        <p:nvSpPr>
          <p:cNvPr id="16" name="CuadroTexto 3"/>
          <p:cNvSpPr txBox="1"/>
          <p:nvPr/>
        </p:nvSpPr>
        <p:spPr>
          <a:xfrm>
            <a:off x="107504" y="6258560"/>
            <a:ext cx="881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 Distintivo de Confianza!</a:t>
            </a:r>
            <a:endParaRPr lang="es-ES" sz="28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4586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4206221" y="6258560"/>
            <a:ext cx="4926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</a:t>
            </a:r>
            <a:endParaRPr lang="es-ES" sz="30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31271377"/>
              </p:ext>
            </p:extLst>
          </p:nvPr>
        </p:nvGraphicFramePr>
        <p:xfrm>
          <a:off x="251520" y="2924944"/>
          <a:ext cx="8674101" cy="3049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240"/>
                <a:gridCol w="3143284"/>
                <a:gridCol w="3370577"/>
              </a:tblGrid>
              <a:tr h="24656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i="1" u="none" strike="noStrike" dirty="0">
                          <a:effectLst/>
                        </a:rPr>
                        <a:t>Ficha </a:t>
                      </a:r>
                      <a:r>
                        <a:rPr lang="es-MX" sz="1600" b="1" i="1" u="none" strike="noStrike" dirty="0" smtClean="0">
                          <a:effectLst/>
                        </a:rPr>
                        <a:t>Técnica</a:t>
                      </a:r>
                      <a:endParaRPr lang="es-MX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690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>
                          <a:effectLst/>
                        </a:rPr>
                        <a:t>Evento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 smtClean="0">
                          <a:effectLst/>
                        </a:rPr>
                        <a:t>Forestación </a:t>
                      </a:r>
                      <a:r>
                        <a:rPr lang="es-MX" sz="1400" b="1" i="1" u="none" strike="noStrike" dirty="0">
                          <a:effectLst/>
                        </a:rPr>
                        <a:t>de </a:t>
                      </a:r>
                      <a:r>
                        <a:rPr lang="es-MX" sz="1400" b="1" i="1" u="none" strike="noStrike" dirty="0" smtClean="0">
                          <a:effectLst/>
                        </a:rPr>
                        <a:t>Área Verde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6903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effectLst/>
                        </a:rPr>
                        <a:t>Lugar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effectLst/>
                        </a:rPr>
                        <a:t>Dependencias</a:t>
                      </a:r>
                      <a:r>
                        <a:rPr lang="es-MX" sz="1400" b="1" i="1" u="none" strike="noStrike" baseline="0" dirty="0" smtClean="0">
                          <a:effectLst/>
                        </a:rPr>
                        <a:t> Participantes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>
                          <a:effectLst/>
                        </a:rPr>
                        <a:t>Acciones a </a:t>
                      </a:r>
                      <a:r>
                        <a:rPr lang="es-MX" sz="1400" b="1" i="1" u="none" strike="noStrike" dirty="0" smtClean="0">
                          <a:effectLst/>
                        </a:rPr>
                        <a:t>Realizar-Realizadas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1690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Forestación</a:t>
                      </a:r>
                      <a:r>
                        <a:rPr lang="es-MX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Col.</a:t>
                      </a:r>
                    </a:p>
                    <a:p>
                      <a:pPr algn="ctr" fontAlgn="ctr"/>
                      <a:r>
                        <a:rPr lang="es-MX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“Hacienda San José”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Asistencias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s-MX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Forestación de 37 arboles en coordinación con los ciudadanos.</a:t>
                      </a:r>
                      <a:endParaRPr lang="es-MX" sz="1200" b="0" i="1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936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director, 1 coordinador,</a:t>
                      </a:r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 auxiliares </a:t>
                      </a:r>
                      <a:r>
                        <a:rPr lang="es-MX" sz="1200" b="0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admvos</a:t>
                      </a:r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y 1 cuadrilla de limpieza.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68337">
                <a:tc vMerge="1"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 Utilizado</a:t>
                      </a:r>
                      <a:endParaRPr lang="es-MX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MX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9361">
                <a:tc vMerge="1"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Kit de herramientas</a:t>
                      </a:r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para la forestación (Pico, Talache, Posera, Carretilla, </a:t>
                      </a:r>
                      <a:r>
                        <a:rPr lang="es-MX" sz="1200" b="0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etc</a:t>
                      </a:r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s-MX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MX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99864" y="1340768"/>
          <a:ext cx="2687960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9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i="1" dirty="0" smtClean="0">
                          <a:solidFill>
                            <a:schemeClr val="tx1"/>
                          </a:solidFill>
                        </a:rPr>
                        <a:t>Forestado</a:t>
                      </a:r>
                      <a:endParaRPr lang="es-MX" sz="16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i="1" dirty="0" smtClean="0"/>
                        <a:t>37 árboles de diferentes especies</a:t>
                      </a:r>
                      <a:endParaRPr lang="es-MX" sz="16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6564560" y="1340768"/>
          <a:ext cx="2327920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i="1" dirty="0" smtClean="0">
                          <a:solidFill>
                            <a:schemeClr val="tx1"/>
                          </a:solidFill>
                        </a:rPr>
                        <a:t>Obsequios</a:t>
                      </a:r>
                      <a:endParaRPr lang="es-MX" sz="16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i="1" dirty="0" smtClean="0"/>
                        <a:t>40 plantas ornamentales de distintas especies</a:t>
                      </a:r>
                      <a:endParaRPr lang="es-MX" sz="14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2915816" y="7647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 smtClean="0">
                <a:solidFill>
                  <a:schemeClr val="bg1"/>
                </a:solidFill>
              </a:rPr>
              <a:t>Ficha Técnica de Forestación</a:t>
            </a:r>
            <a:endParaRPr lang="es-MX" i="1" dirty="0">
              <a:solidFill>
                <a:schemeClr val="bg1"/>
              </a:solidFill>
            </a:endParaRPr>
          </a:p>
        </p:txBody>
      </p:sp>
      <p:sp>
        <p:nvSpPr>
          <p:cNvPr id="10" name="CuadroTexto 1"/>
          <p:cNvSpPr txBox="1"/>
          <p:nvPr/>
        </p:nvSpPr>
        <p:spPr>
          <a:xfrm>
            <a:off x="1" y="1460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Parques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"/>
          <p:cNvSpPr txBox="1"/>
          <p:nvPr/>
        </p:nvSpPr>
        <p:spPr>
          <a:xfrm>
            <a:off x="2701636" y="798518"/>
            <a:ext cx="423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 smtClean="0">
                <a:solidFill>
                  <a:schemeClr val="bg1">
                    <a:lumMod val="95000"/>
                  </a:schemeClr>
                </a:solidFill>
              </a:rPr>
              <a:t>Control de Evidencia</a:t>
            </a:r>
          </a:p>
        </p:txBody>
      </p:sp>
      <p:sp>
        <p:nvSpPr>
          <p:cNvPr id="5" name="CuadroTexto 3"/>
          <p:cNvSpPr txBox="1"/>
          <p:nvPr/>
        </p:nvSpPr>
        <p:spPr>
          <a:xfrm>
            <a:off x="107504" y="6258560"/>
            <a:ext cx="881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 Distintivo de Confianza!</a:t>
            </a:r>
            <a:endParaRPr lang="es-ES" sz="28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:\7 feb hda. san jose (forestacion)\DSCF2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96952"/>
            <a:ext cx="4176464" cy="31323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E:\7 feb hda. san jose (forestacion)\DSCF2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340768"/>
            <a:ext cx="2016224" cy="15121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8" name="Picture 4" descr="E:\7 feb hda. san jose (forestacion)\DSCF2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2996952"/>
            <a:ext cx="2016224" cy="15121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9" name="Picture 5" descr="E:\7 feb hda. san jose (forestacion)\DSCF20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581128"/>
            <a:ext cx="2016224" cy="15121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0" name="Picture 6" descr="E:\7 feb hda. san jose (forestacion)\DSCF20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996952"/>
            <a:ext cx="2016224" cy="15121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1" name="Picture 7" descr="E:\7 feb hda. san jose (forestacion)\DSCF20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1340768"/>
            <a:ext cx="2016224" cy="15121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2" name="Picture 8" descr="E:\7 feb hda. san jose (forestacion)\DSCF20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1340768"/>
            <a:ext cx="2016224" cy="15121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3" name="Picture 9" descr="E:\7 feb hda. san jose (forestacion)\DSCF21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1340768"/>
            <a:ext cx="2016224" cy="15121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4" name="Picture 10" descr="E:\7 feb hda. san jose (forestacion)\DSCF214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3768" y="4581128"/>
            <a:ext cx="2016223" cy="15121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4" name="CuadroTexto 1"/>
          <p:cNvSpPr txBox="1"/>
          <p:nvPr/>
        </p:nvSpPr>
        <p:spPr>
          <a:xfrm>
            <a:off x="1" y="1460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Parques</a:t>
            </a:r>
          </a:p>
        </p:txBody>
      </p:sp>
    </p:spTree>
    <p:extLst>
      <p:ext uri="{BB962C8B-B14F-4D97-AF65-F5344CB8AC3E}">
        <p14:creationId xmlns="" xmlns:p14="http://schemas.microsoft.com/office/powerpoint/2010/main" val="3124586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285720" y="1512878"/>
            <a:ext cx="300039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Colonias atendidas: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Lomas del Sol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Las Carmelitas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Héctor Caballero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La Esperanza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San Antonio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Hda San Antonio 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San Mateo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Hda La Escondida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Burócratas de Gpe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Monte Kristal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Bosques de San Pedro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10 de Mayo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La Maestranza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Mirador de la Montaña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Los Valles 2º Sector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Charco Azul</a:t>
            </a:r>
          </a:p>
          <a:p>
            <a:pPr algn="ctr">
              <a:buFont typeface="Wingdings" pitchFamily="2" charset="2"/>
              <a:buChar char="Ø"/>
            </a:pPr>
            <a:r>
              <a:rPr lang="es-ES" sz="1250" b="1" dirty="0" smtClean="0"/>
              <a:t>Ejido Calderón</a:t>
            </a:r>
            <a:endParaRPr lang="es-ES" sz="1250" b="1" dirty="0"/>
          </a:p>
        </p:txBody>
      </p:sp>
      <p:graphicFrame>
        <p:nvGraphicFramePr>
          <p:cNvPr id="10" name="3 Gráfico"/>
          <p:cNvGraphicFramePr/>
          <p:nvPr/>
        </p:nvGraphicFramePr>
        <p:xfrm>
          <a:off x="3131840" y="1268760"/>
          <a:ext cx="4669690" cy="3659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4112306" y="4797152"/>
            <a:ext cx="374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Año anterior: Febrero 2,924,000 lts.   </a:t>
            </a:r>
            <a:endParaRPr lang="es-MX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292080" y="2924944"/>
            <a:ext cx="2890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/>
              <a:t>Incremento de 626,000 lts. vs año anterior</a:t>
            </a:r>
            <a:endParaRPr lang="es-MX" sz="12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83568" y="214290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Dirección de Limpia</a:t>
            </a:r>
            <a:endParaRPr lang="es-ES" sz="4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58000"/>
            <a:ext cx="3200901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5058000"/>
            <a:ext cx="3000396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5058000"/>
            <a:ext cx="3071802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CuadroTexto"/>
          <p:cNvSpPr txBox="1"/>
          <p:nvPr/>
        </p:nvSpPr>
        <p:spPr>
          <a:xfrm>
            <a:off x="2305934" y="6334780"/>
            <a:ext cx="4980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Abastecimiento de Agua (Pipas)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4206221" y="6258560"/>
            <a:ext cx="4926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</a:t>
            </a:r>
            <a:endParaRPr lang="es-ES" sz="30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31271377"/>
              </p:ext>
            </p:extLst>
          </p:nvPr>
        </p:nvGraphicFramePr>
        <p:xfrm>
          <a:off x="251520" y="2636912"/>
          <a:ext cx="8674101" cy="3049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8232"/>
                <a:gridCol w="3215292"/>
                <a:gridCol w="3370577"/>
              </a:tblGrid>
              <a:tr h="24656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i="1" u="none" strike="noStrike" dirty="0">
                          <a:effectLst/>
                        </a:rPr>
                        <a:t>Ficha </a:t>
                      </a:r>
                      <a:r>
                        <a:rPr lang="es-MX" sz="1600" b="1" i="1" u="none" strike="noStrike" dirty="0" smtClean="0">
                          <a:effectLst/>
                        </a:rPr>
                        <a:t>Técnica</a:t>
                      </a:r>
                      <a:endParaRPr lang="es-MX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690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>
                          <a:effectLst/>
                        </a:rPr>
                        <a:t>Evento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 smtClean="0">
                          <a:effectLst/>
                        </a:rPr>
                        <a:t>Forestación </a:t>
                      </a:r>
                      <a:r>
                        <a:rPr lang="es-MX" sz="1400" b="1" i="1" u="none" strike="noStrike" dirty="0">
                          <a:effectLst/>
                        </a:rPr>
                        <a:t>de </a:t>
                      </a:r>
                      <a:r>
                        <a:rPr lang="es-MX" sz="1400" b="1" i="1" u="none" strike="noStrike" dirty="0" smtClean="0">
                          <a:effectLst/>
                        </a:rPr>
                        <a:t>Área Verde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6903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effectLst/>
                        </a:rPr>
                        <a:t>Lugar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effectLst/>
                        </a:rPr>
                        <a:t>Dependencias</a:t>
                      </a:r>
                      <a:r>
                        <a:rPr lang="es-MX" sz="1400" b="1" i="1" u="none" strike="noStrike" baseline="0" dirty="0" smtClean="0">
                          <a:effectLst/>
                        </a:rPr>
                        <a:t> Participantes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>
                          <a:effectLst/>
                        </a:rPr>
                        <a:t>Acciones a </a:t>
                      </a:r>
                      <a:r>
                        <a:rPr lang="es-MX" sz="1400" b="1" i="1" u="none" strike="noStrike" dirty="0" smtClean="0">
                          <a:effectLst/>
                        </a:rPr>
                        <a:t>Realizar-Realizadas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1690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Forestación Col.</a:t>
                      </a:r>
                    </a:p>
                    <a:p>
                      <a:pPr algn="ctr" fontAlgn="ctr"/>
                      <a:r>
                        <a:rPr lang="es-MX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“Villas de San Francisco”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 smtClean="0">
                          <a:effectLst/>
                        </a:rPr>
                        <a:t>Asistencias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s-MX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Forestación de 20 arboles con la participación de los ciudadanos de la colonia.</a:t>
                      </a:r>
                      <a:endParaRPr lang="es-MX" sz="1200" b="0" i="1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936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director, 1 coordinador,</a:t>
                      </a:r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 auxiliares </a:t>
                      </a:r>
                      <a:r>
                        <a:rPr lang="es-MX" sz="1200" b="0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admvos</a:t>
                      </a:r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y 1 cuadrilla de limpieza.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68337">
                <a:tc vMerge="1"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 Utilizado</a:t>
                      </a:r>
                      <a:endParaRPr lang="es-MX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MX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9361">
                <a:tc vMerge="1"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Kit de herramientas</a:t>
                      </a:r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para la forestación (Pico, Talache, Posera, Carretilla, </a:t>
                      </a:r>
                      <a:r>
                        <a:rPr lang="es-MX" sz="1200" b="0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etc</a:t>
                      </a:r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s-MX" sz="1200" b="0" i="1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MX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79512" y="1412776"/>
          <a:ext cx="2687960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9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i="1" dirty="0" smtClean="0">
                          <a:solidFill>
                            <a:schemeClr val="tx1"/>
                          </a:solidFill>
                        </a:rPr>
                        <a:t>Forestado</a:t>
                      </a:r>
                      <a:endParaRPr lang="es-MX" sz="16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i="1" dirty="0" smtClean="0"/>
                        <a:t>20 arboles</a:t>
                      </a:r>
                      <a:r>
                        <a:rPr lang="es-MX" sz="1600" i="1" baseline="0" dirty="0" smtClean="0"/>
                        <a:t> de distintas especies</a:t>
                      </a:r>
                      <a:endParaRPr lang="es-MX" sz="16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6564560" y="1340768"/>
          <a:ext cx="2327920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i="1" dirty="0" smtClean="0">
                          <a:solidFill>
                            <a:schemeClr val="tx1"/>
                          </a:solidFill>
                        </a:rPr>
                        <a:t>Obsequios</a:t>
                      </a:r>
                      <a:endParaRPr lang="es-MX" sz="16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i="1" dirty="0" smtClean="0"/>
                        <a:t>30 plantas ornamentales de distintas especies</a:t>
                      </a:r>
                      <a:endParaRPr lang="es-MX" sz="14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915816" y="7647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 smtClean="0">
                <a:solidFill>
                  <a:schemeClr val="bg1"/>
                </a:solidFill>
              </a:rPr>
              <a:t>Ficha Técnica de Forestación</a:t>
            </a:r>
            <a:endParaRPr lang="es-MX" i="1" dirty="0">
              <a:solidFill>
                <a:schemeClr val="bg1"/>
              </a:solidFill>
            </a:endParaRPr>
          </a:p>
        </p:txBody>
      </p:sp>
      <p:sp>
        <p:nvSpPr>
          <p:cNvPr id="9" name="CuadroTexto 1"/>
          <p:cNvSpPr txBox="1"/>
          <p:nvPr/>
        </p:nvSpPr>
        <p:spPr>
          <a:xfrm>
            <a:off x="1" y="1460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Parques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Villas de San Francisco\20150221_094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717032"/>
            <a:ext cx="2841273" cy="18722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1" name="Picture 3" descr="E:\Villas de San Francisco\20150221_095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717032"/>
            <a:ext cx="2841273" cy="18722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2" name="Picture 4" descr="E:\Villas de San Francisco\20150221_095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17032"/>
            <a:ext cx="2841273" cy="18722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3" name="Picture 5" descr="E:\Villas de San Francisco\20150221_0951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772816"/>
            <a:ext cx="2841273" cy="18722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4" name="Picture 6" descr="E:\Villas de San Francisco\20150221_0934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772816"/>
            <a:ext cx="2841273" cy="18722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5" name="Picture 7" descr="E:\Villas de San Francisco\20150221_093511 - Copi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772816"/>
            <a:ext cx="2841273" cy="18722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CuadroTexto 5"/>
          <p:cNvSpPr txBox="1"/>
          <p:nvPr/>
        </p:nvSpPr>
        <p:spPr>
          <a:xfrm>
            <a:off x="2701636" y="798518"/>
            <a:ext cx="423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 smtClean="0">
                <a:solidFill>
                  <a:schemeClr val="bg1">
                    <a:lumMod val="95000"/>
                  </a:schemeClr>
                </a:solidFill>
              </a:rPr>
              <a:t>Control de Evidencia</a:t>
            </a:r>
          </a:p>
        </p:txBody>
      </p:sp>
      <p:sp>
        <p:nvSpPr>
          <p:cNvPr id="11" name="CuadroTexto 3"/>
          <p:cNvSpPr txBox="1"/>
          <p:nvPr/>
        </p:nvSpPr>
        <p:spPr>
          <a:xfrm>
            <a:off x="107504" y="6258560"/>
            <a:ext cx="881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 Distintivo de Confianza!</a:t>
            </a:r>
            <a:endParaRPr lang="es-ES" sz="28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"/>
          <p:cNvSpPr txBox="1"/>
          <p:nvPr/>
        </p:nvSpPr>
        <p:spPr>
          <a:xfrm>
            <a:off x="1" y="1460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Parques</a:t>
            </a:r>
          </a:p>
        </p:txBody>
      </p:sp>
    </p:spTree>
    <p:extLst>
      <p:ext uri="{BB962C8B-B14F-4D97-AF65-F5344CB8AC3E}">
        <p14:creationId xmlns="" xmlns:p14="http://schemas.microsoft.com/office/powerpoint/2010/main" val="3124586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4206221" y="6258560"/>
            <a:ext cx="4926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</a:t>
            </a:r>
            <a:endParaRPr lang="es-ES" sz="30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31271377"/>
              </p:ext>
            </p:extLst>
          </p:nvPr>
        </p:nvGraphicFramePr>
        <p:xfrm>
          <a:off x="251520" y="2564904"/>
          <a:ext cx="8674101" cy="2952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240"/>
                <a:gridCol w="3143284"/>
                <a:gridCol w="3370577"/>
              </a:tblGrid>
              <a:tr h="24656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i="1" u="none" strike="noStrike" dirty="0">
                          <a:effectLst/>
                        </a:rPr>
                        <a:t>Ficha </a:t>
                      </a:r>
                      <a:r>
                        <a:rPr lang="es-MX" sz="1600" b="1" i="1" u="none" strike="noStrike" dirty="0" smtClean="0">
                          <a:effectLst/>
                        </a:rPr>
                        <a:t>Técnica</a:t>
                      </a:r>
                      <a:endParaRPr lang="es-MX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690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>
                          <a:effectLst/>
                        </a:rPr>
                        <a:t>Evento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 smtClean="0">
                          <a:effectLst/>
                        </a:rPr>
                        <a:t>Forestación </a:t>
                      </a:r>
                      <a:r>
                        <a:rPr lang="es-MX" sz="1400" b="1" i="1" u="none" strike="noStrike" dirty="0">
                          <a:effectLst/>
                        </a:rPr>
                        <a:t>de </a:t>
                      </a:r>
                      <a:r>
                        <a:rPr lang="es-MX" sz="1400" b="1" i="1" u="none" strike="noStrike" dirty="0" smtClean="0">
                          <a:effectLst/>
                        </a:rPr>
                        <a:t>Área Verde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16903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effectLst/>
                        </a:rPr>
                        <a:t>Lugar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effectLst/>
                        </a:rPr>
                        <a:t>Dependencias</a:t>
                      </a:r>
                      <a:r>
                        <a:rPr lang="es-MX" sz="1400" b="1" i="1" u="none" strike="noStrike" baseline="0" dirty="0" smtClean="0">
                          <a:effectLst/>
                        </a:rPr>
                        <a:t> Participantes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>
                          <a:effectLst/>
                        </a:rPr>
                        <a:t>Acciones a </a:t>
                      </a:r>
                      <a:r>
                        <a:rPr lang="es-MX" sz="1400" b="1" i="1" u="none" strike="noStrike" dirty="0" smtClean="0">
                          <a:effectLst/>
                        </a:rPr>
                        <a:t>Realizar-Realizadas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1690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Forestación</a:t>
                      </a:r>
                      <a:r>
                        <a:rPr lang="es-MX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en la Col. </a:t>
                      </a:r>
                    </a:p>
                    <a:p>
                      <a:pPr algn="ctr" fontAlgn="ctr"/>
                      <a:r>
                        <a:rPr lang="es-MX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“Valle Real 4to Sector”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 smtClean="0">
                          <a:effectLst/>
                        </a:rPr>
                        <a:t>Asistencias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s-MX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Forestación de 16 arboles con la participación</a:t>
                      </a:r>
                      <a:r>
                        <a:rPr lang="es-MX" sz="12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de los ciudadanos de está colonia.</a:t>
                      </a:r>
                      <a:endParaRPr lang="es-MX" sz="1200" b="0" i="1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936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director, 1 coordinador,</a:t>
                      </a:r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 auxiliares </a:t>
                      </a:r>
                      <a:r>
                        <a:rPr lang="es-MX" sz="1200" b="0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admvos</a:t>
                      </a:r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y 1 cuadrilla de limpieza.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68337">
                <a:tc vMerge="1"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 Utilizado</a:t>
                      </a:r>
                      <a:endParaRPr lang="es-MX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MX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32610">
                <a:tc vMerge="1"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Kit</a:t>
                      </a:r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de herramienta (Azadones, rastrillos, machetes, desbrozadoras, yelmos, </a:t>
                      </a:r>
                      <a:r>
                        <a:rPr lang="es-MX" sz="1200" b="0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etc</a:t>
                      </a:r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s-MX" sz="1200" b="0" i="1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MX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6588224" y="1340768"/>
          <a:ext cx="232792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920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s-MX" sz="1600" i="1" dirty="0" smtClean="0">
                          <a:solidFill>
                            <a:schemeClr val="tx1"/>
                          </a:solidFill>
                        </a:rPr>
                        <a:t>Obsequios</a:t>
                      </a:r>
                      <a:endParaRPr lang="es-MX" sz="16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i="1" dirty="0" smtClean="0"/>
                        <a:t>30 plantas ornamentales de distintas especies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251520" y="1340768"/>
          <a:ext cx="2687960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9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i="1" dirty="0" smtClean="0">
                          <a:solidFill>
                            <a:schemeClr val="tx1"/>
                          </a:solidFill>
                        </a:rPr>
                        <a:t>Forestado</a:t>
                      </a:r>
                      <a:endParaRPr lang="es-MX" sz="16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i="1" dirty="0" smtClean="0"/>
                        <a:t>16 arboles de distintas especies</a:t>
                      </a:r>
                      <a:endParaRPr lang="es-MX" sz="16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2915816" y="7647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 smtClean="0">
                <a:solidFill>
                  <a:schemeClr val="bg1"/>
                </a:solidFill>
              </a:rPr>
              <a:t>Ficha Técnica de Forestación</a:t>
            </a:r>
            <a:endParaRPr lang="es-MX" i="1" dirty="0">
              <a:solidFill>
                <a:schemeClr val="bg1"/>
              </a:solidFill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1" y="1460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Parques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Villas de San Francisco\20150222_095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196753"/>
            <a:ext cx="2952328" cy="16561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5" name="Picture 3" descr="E:\Villas de San Francisco\20150222_094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196753"/>
            <a:ext cx="2952328" cy="16561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7" name="Picture 5" descr="E:\Villas de San Francisco\20150222_0952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4944"/>
            <a:ext cx="2987824" cy="17281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8" name="Picture 6" descr="E:\22 feb valle real (forestacion)\DSCF21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196753"/>
            <a:ext cx="2880320" cy="16579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9" name="Picture 7" descr="E:\22 feb valle real (forestacion)\DSCF21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25144"/>
            <a:ext cx="2987824" cy="15121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80" name="Picture 8" descr="E:\22 feb valle real (forestacion)\DSCF21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2924944"/>
            <a:ext cx="5832648" cy="33123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2" name="CuadroTexto 5"/>
          <p:cNvSpPr txBox="1"/>
          <p:nvPr/>
        </p:nvSpPr>
        <p:spPr>
          <a:xfrm>
            <a:off x="2701636" y="798518"/>
            <a:ext cx="423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 smtClean="0">
                <a:solidFill>
                  <a:schemeClr val="bg1">
                    <a:lumMod val="95000"/>
                  </a:schemeClr>
                </a:solidFill>
              </a:rPr>
              <a:t>Control de Evidencia</a:t>
            </a:r>
          </a:p>
        </p:txBody>
      </p:sp>
      <p:sp>
        <p:nvSpPr>
          <p:cNvPr id="11" name="CuadroTexto 3"/>
          <p:cNvSpPr txBox="1"/>
          <p:nvPr/>
        </p:nvSpPr>
        <p:spPr>
          <a:xfrm>
            <a:off x="107504" y="6258560"/>
            <a:ext cx="881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 Distintivo de Confianza!</a:t>
            </a:r>
            <a:endParaRPr lang="es-ES" sz="28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"/>
          <p:cNvSpPr txBox="1"/>
          <p:nvPr/>
        </p:nvSpPr>
        <p:spPr>
          <a:xfrm>
            <a:off x="1" y="1460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Parques</a:t>
            </a:r>
          </a:p>
        </p:txBody>
      </p:sp>
    </p:spTree>
    <p:extLst>
      <p:ext uri="{BB962C8B-B14F-4D97-AF65-F5344CB8AC3E}">
        <p14:creationId xmlns="" xmlns:p14="http://schemas.microsoft.com/office/powerpoint/2010/main" val="3124586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47664" y="764704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 smtClean="0">
                <a:solidFill>
                  <a:schemeClr val="bg1"/>
                </a:solidFill>
              </a:rPr>
              <a:t>Información Adicional (Banqueteos e instalación de Juegos)</a:t>
            </a:r>
            <a:endParaRPr lang="es-MX" i="1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51520" y="1412776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s-MX" i="1" dirty="0" smtClean="0"/>
              <a:t>En el mes de febrero participamos en las descacharrizaciones detonadas por parte de la Dirección de Limpia, en la cual realizamos el banqueteo por las diferentes calles de las siguientes colonias: </a:t>
            </a:r>
            <a:endParaRPr lang="es-MX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251520" y="2239704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i="1" dirty="0" smtClean="0"/>
              <a:t>Rehiletes </a:t>
            </a:r>
            <a:r>
              <a:rPr lang="es-MX" b="1" i="1" dirty="0" smtClean="0"/>
              <a:t>(3 de Febrero)</a:t>
            </a:r>
          </a:p>
          <a:p>
            <a:pPr marL="342900" indent="-342900">
              <a:buFont typeface="+mj-lt"/>
              <a:buAutoNum type="arabicPeriod"/>
            </a:pPr>
            <a:r>
              <a:rPr lang="es-MX" i="1" dirty="0" err="1" smtClean="0"/>
              <a:t>Fracc</a:t>
            </a:r>
            <a:r>
              <a:rPr lang="es-MX" i="1" dirty="0" smtClean="0"/>
              <a:t>. Terranova </a:t>
            </a:r>
            <a:r>
              <a:rPr lang="es-MX" b="1" i="1" dirty="0" smtClean="0"/>
              <a:t>(13 de Febrero)</a:t>
            </a:r>
          </a:p>
          <a:p>
            <a:pPr marL="342900" indent="-342900">
              <a:buFont typeface="+mj-lt"/>
              <a:buAutoNum type="arabicPeriod"/>
            </a:pPr>
            <a:r>
              <a:rPr lang="es-MX" i="1" dirty="0" smtClean="0"/>
              <a:t>Hacienda San José </a:t>
            </a:r>
            <a:r>
              <a:rPr lang="es-MX" b="1" i="1" dirty="0" smtClean="0"/>
              <a:t>(18 de Febrero)</a:t>
            </a:r>
          </a:p>
          <a:p>
            <a:pPr marL="342900" indent="-342900">
              <a:buFont typeface="+mj-lt"/>
              <a:buAutoNum type="arabicPeriod"/>
            </a:pPr>
            <a:r>
              <a:rPr lang="es-MX" i="1" dirty="0" smtClean="0"/>
              <a:t>Fomerrey 131 </a:t>
            </a:r>
            <a:r>
              <a:rPr lang="es-MX" b="1" i="1" dirty="0" smtClean="0"/>
              <a:t>(19 de Febrero)</a:t>
            </a:r>
          </a:p>
          <a:p>
            <a:pPr marL="342900" indent="-342900">
              <a:buFont typeface="+mj-lt"/>
              <a:buAutoNum type="arabicPeriod"/>
            </a:pPr>
            <a:r>
              <a:rPr lang="es-MX" i="1" dirty="0" smtClean="0"/>
              <a:t>20 de Septiembre </a:t>
            </a:r>
            <a:r>
              <a:rPr lang="es-MX" b="1" i="1" dirty="0" smtClean="0"/>
              <a:t>(20 de Febrero)</a:t>
            </a:r>
            <a:endParaRPr lang="es-MX" b="1" i="1" dirty="0"/>
          </a:p>
        </p:txBody>
      </p:sp>
      <p:pic>
        <p:nvPicPr>
          <p:cNvPr id="4098" name="Picture 2" descr="E:\16 feb pintura de juegos\DSCF2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85" y="4725144"/>
            <a:ext cx="1784715" cy="13385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099" name="Picture 3" descr="E:\16 feb pintura de juegos\DSCF2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989" y="4725144"/>
            <a:ext cx="1784715" cy="13385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1" name="Picture 5" descr="E:\16 feb pintura de juegos\DSCF2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3781" y="4725144"/>
            <a:ext cx="1784715" cy="13385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" name="14 CuadroTexto"/>
          <p:cNvSpPr txBox="1"/>
          <p:nvPr/>
        </p:nvSpPr>
        <p:spPr>
          <a:xfrm>
            <a:off x="827584" y="3717032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MX" i="1" dirty="0" smtClean="0"/>
              <a:t>Así mismo se trajeron 3 juegos a la Dirección, los cuales pintamos para después ser instalados en un área verde que se encuentra en la colonia:</a:t>
            </a:r>
          </a:p>
          <a:p>
            <a:pPr algn="ctr"/>
            <a:r>
              <a:rPr lang="es-MX" b="1" i="1" dirty="0" smtClean="0"/>
              <a:t>“Balcones de Zirándaro 2do Sector”</a:t>
            </a:r>
            <a:endParaRPr lang="es-MX" b="1" i="1" dirty="0"/>
          </a:p>
        </p:txBody>
      </p:sp>
      <p:pic>
        <p:nvPicPr>
          <p:cNvPr id="4103" name="Picture 7" descr="E:\16 feb pintura de juegos\DSCF20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8197" y="4725144"/>
            <a:ext cx="1824203" cy="13681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2" name="CuadroTexto 3"/>
          <p:cNvSpPr txBox="1"/>
          <p:nvPr/>
        </p:nvSpPr>
        <p:spPr>
          <a:xfrm>
            <a:off x="107504" y="6258560"/>
            <a:ext cx="881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 Distintivo de Confianza!</a:t>
            </a:r>
            <a:endParaRPr lang="es-ES" sz="28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"/>
          <p:cNvSpPr txBox="1"/>
          <p:nvPr/>
        </p:nvSpPr>
        <p:spPr>
          <a:xfrm>
            <a:off x="1" y="1460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Parques</a:t>
            </a:r>
          </a:p>
        </p:txBody>
      </p:sp>
    </p:spTree>
    <p:extLst>
      <p:ext uri="{BB962C8B-B14F-4D97-AF65-F5344CB8AC3E}">
        <p14:creationId xmlns="" xmlns:p14="http://schemas.microsoft.com/office/powerpoint/2010/main" val="3124586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Gráfico"/>
          <p:cNvGraphicFramePr/>
          <p:nvPr/>
        </p:nvGraphicFramePr>
        <p:xfrm>
          <a:off x="2555776" y="1484784"/>
          <a:ext cx="340804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043608" y="4910296"/>
          <a:ext cx="417646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818"/>
                <a:gridCol w="1027234"/>
                <a:gridCol w="616353"/>
                <a:gridCol w="480907"/>
                <a:gridCol w="648072"/>
                <a:gridCol w="720080"/>
              </a:tblGrid>
              <a:tr h="264029">
                <a:tc gridSpan="6">
                  <a:txBody>
                    <a:bodyPr/>
                    <a:lstStyle/>
                    <a:p>
                      <a:pPr algn="ctr"/>
                      <a:r>
                        <a:rPr lang="es-MX" sz="1200" i="1" dirty="0" smtClean="0">
                          <a:solidFill>
                            <a:schemeClr val="tx1"/>
                          </a:solidFill>
                        </a:rPr>
                        <a:t>Forestación</a:t>
                      </a:r>
                      <a:endParaRPr lang="es-MX" sz="12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s-MX" sz="1200" i="1" dirty="0" smtClean="0">
                          <a:solidFill>
                            <a:schemeClr val="tx1"/>
                          </a:solidFill>
                        </a:rPr>
                        <a:t>Sept.</a:t>
                      </a:r>
                      <a:endParaRPr lang="es-MX" sz="12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i="1" dirty="0" smtClean="0">
                          <a:solidFill>
                            <a:schemeClr val="tx1"/>
                          </a:solidFill>
                        </a:rPr>
                        <a:t>Oct.</a:t>
                      </a:r>
                      <a:endParaRPr lang="es-MX" sz="12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i="1" dirty="0" smtClean="0">
                          <a:solidFill>
                            <a:schemeClr val="tx1"/>
                          </a:solidFill>
                        </a:rPr>
                        <a:t>Nov.</a:t>
                      </a:r>
                      <a:endParaRPr lang="es-MX" sz="12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i="1" dirty="0" smtClean="0">
                          <a:solidFill>
                            <a:schemeClr val="tx1"/>
                          </a:solidFill>
                        </a:rPr>
                        <a:t>Dic.</a:t>
                      </a:r>
                      <a:endParaRPr lang="es-MX" sz="12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i="1" dirty="0" smtClean="0">
                          <a:solidFill>
                            <a:schemeClr val="tx1"/>
                          </a:solidFill>
                        </a:rPr>
                        <a:t>Enero</a:t>
                      </a:r>
                      <a:endParaRPr lang="es-MX" sz="12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i="1" dirty="0" smtClean="0">
                          <a:solidFill>
                            <a:schemeClr val="tx1"/>
                          </a:solidFill>
                        </a:rPr>
                        <a:t>Febrero</a:t>
                      </a:r>
                      <a:endParaRPr lang="es-MX" sz="12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s-MX" sz="1200" i="1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es-MX" sz="12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i="1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s-MX" sz="12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i="1" dirty="0" smtClean="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i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i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i="1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5436097" y="4910296"/>
          <a:ext cx="2088231" cy="8219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316"/>
                <a:gridCol w="863915"/>
              </a:tblGrid>
              <a:tr h="26483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200" b="1" i="1" u="none" strike="noStrike" dirty="0" smtClean="0">
                          <a:solidFill>
                            <a:schemeClr val="tx1"/>
                          </a:solidFill>
                        </a:rPr>
                        <a:t>Forestación acumulada</a:t>
                      </a:r>
                      <a:endParaRPr lang="es-MX" sz="1200" b="1" i="1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648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1" u="none" strike="noStrike" dirty="0" smtClean="0"/>
                        <a:t>2013-2015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1" u="none" strike="noStrike" dirty="0" smtClean="0"/>
                        <a:t>5195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32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1" u="none" strike="noStrike" dirty="0"/>
                        <a:t>Meta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1" u="none" strike="noStrike" dirty="0"/>
                        <a:t>9000</a:t>
                      </a:r>
                      <a:endParaRPr lang="es-MX" sz="11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2771800" y="7647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 smtClean="0">
                <a:solidFill>
                  <a:schemeClr val="bg1"/>
                </a:solidFill>
              </a:rPr>
              <a:t>Comportamiento forestación .</a:t>
            </a:r>
            <a:endParaRPr lang="es-MX" i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300193" y="2492896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Forestación del mes año anterior: 96 árboles.</a:t>
            </a:r>
            <a:endParaRPr lang="es-MX" sz="16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195736" y="4212377"/>
            <a:ext cx="4795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/>
              <a:t>Notas: No ha habido suministro de árboles a la fecha.</a:t>
            </a:r>
          </a:p>
          <a:p>
            <a:r>
              <a:rPr lang="es-MX" sz="1600" b="1" dirty="0" smtClean="0"/>
              <a:t>            La lluvia complica las actividades de forestación.</a:t>
            </a:r>
            <a:endParaRPr lang="es-MX" sz="1600" b="1" dirty="0"/>
          </a:p>
        </p:txBody>
      </p:sp>
      <p:sp>
        <p:nvSpPr>
          <p:cNvPr id="13" name="CuadroTexto 3"/>
          <p:cNvSpPr txBox="1"/>
          <p:nvPr/>
        </p:nvSpPr>
        <p:spPr>
          <a:xfrm>
            <a:off x="107504" y="6258560"/>
            <a:ext cx="881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 Distintivo de Confianza!</a:t>
            </a:r>
            <a:endParaRPr lang="es-ES" sz="28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"/>
          <p:cNvSpPr txBox="1"/>
          <p:nvPr/>
        </p:nvSpPr>
        <p:spPr>
          <a:xfrm>
            <a:off x="1" y="1460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Parques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331304" y="1268760"/>
          <a:ext cx="8273144" cy="1477406"/>
        </p:xfrm>
        <a:graphic>
          <a:graphicData uri="http://schemas.openxmlformats.org/drawingml/2006/table">
            <a:tbl>
              <a:tblPr/>
              <a:tblGrid>
                <a:gridCol w="621476"/>
                <a:gridCol w="791690"/>
                <a:gridCol w="570015"/>
                <a:gridCol w="700645"/>
                <a:gridCol w="819397"/>
                <a:gridCol w="898566"/>
                <a:gridCol w="2042555"/>
                <a:gridCol w="831273"/>
                <a:gridCol w="997527"/>
              </a:tblGrid>
              <a:tr h="295096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MX" sz="1600" b="1" i="1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Sistema de </a:t>
                      </a:r>
                      <a:r>
                        <a:rPr lang="es-MX" sz="1600" b="1" i="1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Riego</a:t>
                      </a:r>
                      <a:endParaRPr lang="es-MX" sz="1600" b="1" i="1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4238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Asistencia a </a:t>
                      </a:r>
                      <a:r>
                        <a:rPr lang="es-MX" sz="1400" b="1" i="1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lugares (</a:t>
                      </a:r>
                      <a:r>
                        <a:rPr lang="es-MX" sz="1400" b="1" i="1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Riego</a:t>
                      </a:r>
                      <a:r>
                        <a:rPr lang="es-MX" sz="1400" b="1" i="1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) </a:t>
                      </a:r>
                      <a:endParaRPr lang="es-MX" sz="1400" b="1" i="1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Árboles </a:t>
                      </a:r>
                      <a:r>
                        <a:rPr lang="es-MX" sz="1400" b="1" i="1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regados</a:t>
                      </a: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Lugares que se repiten</a:t>
                      </a: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Litros Regados</a:t>
                      </a: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1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Viajes a la garza</a:t>
                      </a: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</a:tr>
              <a:tr h="49755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10</a:t>
                      </a:r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MX" sz="12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plazas</a:t>
                      </a:r>
                      <a:endParaRPr lang="es-MX" sz="12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 camellones</a:t>
                      </a:r>
                      <a:endParaRPr lang="es-MX" sz="12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 laterales</a:t>
                      </a:r>
                      <a:endParaRPr lang="es-MX" sz="12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 áreas verdes</a:t>
                      </a:r>
                      <a:endParaRPr lang="es-MX" sz="12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 Plaza Principal (Árboles Nuevos)</a:t>
                      </a:r>
                      <a:endParaRPr lang="es-MX" sz="12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  <a:endParaRPr lang="es-MX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2lugares se repiten</a:t>
                      </a:r>
                      <a:endParaRPr lang="es-MX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168,000</a:t>
                      </a:r>
                      <a:endParaRPr lang="es-MX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  <a:endParaRPr lang="es-MX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04" marR="8404" marT="8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CuadroTexto 5"/>
          <p:cNvSpPr txBox="1"/>
          <p:nvPr/>
        </p:nvSpPr>
        <p:spPr>
          <a:xfrm>
            <a:off x="2483768" y="764704"/>
            <a:ext cx="423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 smtClean="0">
                <a:solidFill>
                  <a:schemeClr val="bg1">
                    <a:lumMod val="95000"/>
                  </a:schemeClr>
                </a:solidFill>
              </a:rPr>
              <a:t>Control de Riego</a:t>
            </a:r>
          </a:p>
        </p:txBody>
      </p:sp>
      <p:graphicFrame>
        <p:nvGraphicFramePr>
          <p:cNvPr id="7" name="6 Gráfico"/>
          <p:cNvGraphicFramePr/>
          <p:nvPr/>
        </p:nvGraphicFramePr>
        <p:xfrm>
          <a:off x="2627784" y="3068960"/>
          <a:ext cx="360040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uadroTexto 3"/>
          <p:cNvSpPr txBox="1"/>
          <p:nvPr/>
        </p:nvSpPr>
        <p:spPr>
          <a:xfrm>
            <a:off x="107504" y="6258560"/>
            <a:ext cx="881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 Distintivo de Confianza!</a:t>
            </a:r>
            <a:endParaRPr lang="es-ES" sz="28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"/>
          <p:cNvSpPr txBox="1"/>
          <p:nvPr/>
        </p:nvSpPr>
        <p:spPr>
          <a:xfrm>
            <a:off x="1" y="1460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Parques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1"/>
          <p:cNvSpPr txBox="1"/>
          <p:nvPr/>
        </p:nvSpPr>
        <p:spPr>
          <a:xfrm>
            <a:off x="1395198" y="153448"/>
            <a:ext cx="6234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Alumbrado</a:t>
            </a:r>
            <a:endParaRPr lang="es-ES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187624" y="1340768"/>
            <a:ext cx="6524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Proyecto de iluminación Led Eloy Cavazos</a:t>
            </a:r>
            <a:endParaRPr lang="es-MX" sz="2400" b="1" i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73684" y="2492896"/>
          <a:ext cx="8962812" cy="2124000"/>
        </p:xfrm>
        <a:graphic>
          <a:graphicData uri="http://schemas.openxmlformats.org/presentationml/2006/ole">
            <p:oleObj spid="_x0000_s1026" name="Hoja de cálculo" r:id="rId4" imgW="9763221" imgH="2314680" progId="Excel.Sheet.12">
              <p:embed/>
            </p:oleObj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755576" y="1743199"/>
            <a:ext cx="7567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i="1" dirty="0" smtClean="0">
                <a:latin typeface="Arial" pitchFamily="34" charset="0"/>
                <a:cs typeface="Arial" pitchFamily="34" charset="0"/>
              </a:rPr>
              <a:t>Mantenimiento de Luz Vapor de Sodio en Colonias</a:t>
            </a:r>
            <a:endParaRPr lang="es-MX" sz="2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C:\Users\Usuario002\Desktop\Alumbrado\17 feb los encinos\DSCF2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4725344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C:\Users\Usuario002\Desktop\Alumbrado\22 feb montebelo (noche)\DSCF22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4725144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C:\Users\Usuario002\Desktop\Alumbrado\12 feb coahuila\DSCF22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4725344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C:\Users\Usuario002\Desktop\Alumbrado\22 feb jardines de la silla (noche)\DSCF217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2520" y="4725344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2458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0" y="1397000"/>
          <a:ext cx="9144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Colonia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Juegos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Beneficios estimados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Gardenias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1</a:t>
                      </a:r>
                      <a:r>
                        <a:rPr lang="es-MX" sz="1400" b="1" i="1" baseline="0" dirty="0" smtClean="0"/>
                        <a:t> columpio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300</a:t>
                      </a:r>
                      <a:r>
                        <a:rPr lang="es-MX" sz="1400" b="1" i="1" baseline="0" dirty="0" smtClean="0"/>
                        <a:t> familias</a:t>
                      </a:r>
                      <a:endParaRPr lang="es-MX" sz="1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San</a:t>
                      </a:r>
                      <a:r>
                        <a:rPr lang="es-MX" sz="1400" b="1" i="1" baseline="0" dirty="0" smtClean="0"/>
                        <a:t> Antonio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1 columpio, 1 rueda</a:t>
                      </a:r>
                      <a:r>
                        <a:rPr lang="es-MX" sz="1400" b="1" i="1" baseline="0" dirty="0" smtClean="0"/>
                        <a:t> giratoria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250</a:t>
                      </a:r>
                      <a:r>
                        <a:rPr lang="es-MX" sz="1400" b="1" i="1" baseline="0" dirty="0" smtClean="0"/>
                        <a:t> familias</a:t>
                      </a:r>
                      <a:endParaRPr lang="es-MX" sz="1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Real</a:t>
                      </a:r>
                      <a:r>
                        <a:rPr lang="es-MX" sz="1400" b="1" i="1" baseline="0" dirty="0" smtClean="0"/>
                        <a:t>  de san José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1</a:t>
                      </a:r>
                      <a:r>
                        <a:rPr lang="es-MX" sz="1400" b="1" i="1" baseline="0" dirty="0" smtClean="0"/>
                        <a:t> sube y baja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200 familias</a:t>
                      </a:r>
                      <a:endParaRPr lang="es-MX" sz="1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Reforma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1 sube y baja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200 familias</a:t>
                      </a:r>
                      <a:endParaRPr lang="es-MX" sz="1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Valle real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1 sube y baja,1 columpio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250</a:t>
                      </a:r>
                      <a:r>
                        <a:rPr lang="es-MX" sz="1400" b="1" i="1" baseline="0" dirty="0" smtClean="0"/>
                        <a:t> familias</a:t>
                      </a:r>
                      <a:endParaRPr lang="es-MX" sz="1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Burócratas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Rueda</a:t>
                      </a:r>
                      <a:r>
                        <a:rPr lang="es-MX" sz="1400" b="1" i="1" baseline="0" dirty="0" smtClean="0"/>
                        <a:t> giratoria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300 familias</a:t>
                      </a:r>
                      <a:endParaRPr lang="es-MX" sz="1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La</a:t>
                      </a:r>
                      <a:r>
                        <a:rPr lang="es-MX" sz="1400" b="1" i="1" baseline="0" dirty="0" smtClean="0"/>
                        <a:t> Escondida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1 juego de porterías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200</a:t>
                      </a:r>
                      <a:r>
                        <a:rPr lang="es-MX" sz="1400" b="1" i="1" baseline="0" dirty="0" smtClean="0"/>
                        <a:t> familias</a:t>
                      </a:r>
                      <a:endParaRPr lang="es-MX" sz="1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Villas de san Francisco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1 juego de porterías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250</a:t>
                      </a:r>
                      <a:r>
                        <a:rPr lang="es-MX" sz="1400" b="1" i="1" baseline="0" dirty="0" smtClean="0"/>
                        <a:t> familias</a:t>
                      </a:r>
                      <a:endParaRPr lang="es-MX" sz="1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Los</a:t>
                      </a:r>
                      <a:r>
                        <a:rPr lang="es-MX" sz="1400" b="1" i="1" baseline="0" dirty="0" smtClean="0"/>
                        <a:t> Rehiletes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1 juego de porterías</a:t>
                      </a:r>
                      <a:endParaRPr lang="es-MX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200</a:t>
                      </a:r>
                      <a:r>
                        <a:rPr lang="es-MX" sz="1400" b="1" i="1" baseline="0" dirty="0" smtClean="0"/>
                        <a:t> familias</a:t>
                      </a:r>
                      <a:endParaRPr lang="es-MX" sz="1400" b="1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907704" y="71435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dirty="0" smtClean="0">
                <a:solidFill>
                  <a:schemeClr val="bg1"/>
                </a:solidFill>
              </a:rPr>
              <a:t>Instalación/Reparación de juegos infantiles</a:t>
            </a:r>
            <a:endParaRPr lang="es-MX" b="1" i="1" dirty="0">
              <a:solidFill>
                <a:schemeClr val="bg1"/>
              </a:solidFill>
            </a:endParaRPr>
          </a:p>
        </p:txBody>
      </p:sp>
      <p:pic>
        <p:nvPicPr>
          <p:cNvPr id="9" name="8 Imagen" descr="DSCF2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81" y="5072074"/>
            <a:ext cx="1679999" cy="1143008"/>
          </a:xfrm>
          <a:prstGeom prst="rect">
            <a:avLst/>
          </a:prstGeom>
        </p:spPr>
      </p:pic>
      <p:pic>
        <p:nvPicPr>
          <p:cNvPr id="10" name="9 Imagen" descr="DSCF2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5072074"/>
            <a:ext cx="1679999" cy="1117124"/>
          </a:xfrm>
          <a:prstGeom prst="rect">
            <a:avLst/>
          </a:prstGeom>
        </p:spPr>
      </p:pic>
      <p:pic>
        <p:nvPicPr>
          <p:cNvPr id="12" name="11 Imagen" descr="DSCF2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5072074"/>
            <a:ext cx="1714480" cy="1143008"/>
          </a:xfrm>
          <a:prstGeom prst="rect">
            <a:avLst/>
          </a:prstGeom>
        </p:spPr>
      </p:pic>
      <p:pic>
        <p:nvPicPr>
          <p:cNvPr id="13" name="12 Imagen" descr="DSCF20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6" y="5072075"/>
            <a:ext cx="1714512" cy="1143007"/>
          </a:xfrm>
          <a:prstGeom prst="rect">
            <a:avLst/>
          </a:prstGeom>
        </p:spPr>
      </p:pic>
      <p:pic>
        <p:nvPicPr>
          <p:cNvPr id="14" name="13 Imagen" descr="DSCF20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58082" y="5072074"/>
            <a:ext cx="1714480" cy="1071570"/>
          </a:xfrm>
          <a:prstGeom prst="rect">
            <a:avLst/>
          </a:prstGeom>
        </p:spPr>
      </p:pic>
      <p:sp>
        <p:nvSpPr>
          <p:cNvPr id="11" name="CuadroTexto 3"/>
          <p:cNvSpPr txBox="1"/>
          <p:nvPr/>
        </p:nvSpPr>
        <p:spPr>
          <a:xfrm>
            <a:off x="107504" y="6258560"/>
            <a:ext cx="881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 Distintivo de Confianza!</a:t>
            </a:r>
            <a:endParaRPr lang="es-ES" sz="28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32895" y="260648"/>
            <a:ext cx="8703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DIRECCION DE MANTENIMIENTO PÚBLICO</a:t>
            </a:r>
            <a:endParaRPr lang="es-MX" sz="3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 3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" y="1285860"/>
            <a:ext cx="9144032" cy="483990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0" y="1214422"/>
            <a:ext cx="9144000" cy="492922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-2" y="1256366"/>
          <a:ext cx="9144004" cy="4655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1"/>
                <a:gridCol w="2286001"/>
                <a:gridCol w="2286001"/>
                <a:gridCol w="228600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solidFill>
                            <a:schemeClr val="accent1"/>
                          </a:solidFill>
                        </a:rPr>
                        <a:t>COLONIA</a:t>
                      </a:r>
                      <a:endParaRPr lang="es-MX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solidFill>
                            <a:schemeClr val="accent1"/>
                          </a:solidFill>
                        </a:rPr>
                        <a:t>EVENTO</a:t>
                      </a:r>
                      <a:endParaRPr lang="es-MX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solidFill>
                            <a:schemeClr val="accent1"/>
                          </a:solidFill>
                        </a:rPr>
                        <a:t>TOLDOS </a:t>
                      </a:r>
                      <a:endParaRPr lang="es-MX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solidFill>
                            <a:schemeClr val="accent1"/>
                          </a:solidFill>
                        </a:rPr>
                        <a:t>ESCENARIOS</a:t>
                      </a:r>
                      <a:endParaRPr lang="es-MX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19041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Héroe</a:t>
                      </a:r>
                      <a:r>
                        <a:rPr lang="es-MX" sz="1400" b="1" i="1" baseline="0" dirty="0" smtClean="0"/>
                        <a:t> de Nacozari</a:t>
                      </a:r>
                      <a:endParaRPr lang="es-MX" sz="14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Convivio</a:t>
                      </a:r>
                      <a:r>
                        <a:rPr lang="es-MX" sz="1200" baseline="0" dirty="0" smtClean="0"/>
                        <a:t> adulto mayor</a:t>
                      </a:r>
                      <a:endParaRPr lang="es-MX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-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</a:tr>
              <a:tr h="319041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Seguridad  pública</a:t>
                      </a:r>
                      <a:endParaRPr lang="es-MX" sz="14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Entrega</a:t>
                      </a:r>
                      <a:r>
                        <a:rPr lang="es-MX" sz="1200" baseline="0" dirty="0" smtClean="0"/>
                        <a:t> de estímulos</a:t>
                      </a:r>
                      <a:endParaRPr lang="es-MX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3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-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</a:tr>
              <a:tr h="319041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Unidad deportiva</a:t>
                      </a:r>
                      <a:endParaRPr lang="es-MX" sz="14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Futbol 7 nueva generación</a:t>
                      </a:r>
                      <a:endParaRPr lang="es-MX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-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</a:tr>
              <a:tr h="319041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Centro</a:t>
                      </a:r>
                      <a:r>
                        <a:rPr lang="es-MX" sz="1400" b="1" i="1" baseline="0" dirty="0" smtClean="0"/>
                        <a:t> de Juárez</a:t>
                      </a:r>
                      <a:endParaRPr lang="es-MX" sz="14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Unidad de medicina familiar # 20</a:t>
                      </a:r>
                      <a:endParaRPr lang="es-MX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-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</a:tr>
              <a:tr h="319041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América</a:t>
                      </a:r>
                      <a:r>
                        <a:rPr lang="es-MX" sz="1400" b="1" i="1" baseline="0" dirty="0" smtClean="0"/>
                        <a:t> Unida</a:t>
                      </a:r>
                      <a:endParaRPr lang="es-MX" sz="14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Talleres</a:t>
                      </a:r>
                      <a:r>
                        <a:rPr lang="es-MX" sz="1200" baseline="0" dirty="0" smtClean="0"/>
                        <a:t> del programa Hábitat  </a:t>
                      </a:r>
                      <a:endParaRPr lang="es-MX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-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</a:tr>
              <a:tr h="319041">
                <a:tc>
                  <a:txBody>
                    <a:bodyPr/>
                    <a:lstStyle/>
                    <a:p>
                      <a:r>
                        <a:rPr lang="es-MX" sz="1400" b="1" i="1" baseline="0" dirty="0" err="1" smtClean="0"/>
                        <a:t>Dif</a:t>
                      </a:r>
                      <a:r>
                        <a:rPr lang="es-MX" sz="1400" b="1" i="1" baseline="0" dirty="0" smtClean="0"/>
                        <a:t> Municipal</a:t>
                      </a:r>
                      <a:endParaRPr lang="es-MX" sz="14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Programa</a:t>
                      </a:r>
                      <a:r>
                        <a:rPr lang="es-MX" sz="1200" baseline="0" dirty="0" smtClean="0"/>
                        <a:t> Prospera</a:t>
                      </a:r>
                      <a:endParaRPr lang="es-MX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3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-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</a:tr>
              <a:tr h="319041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Balcones</a:t>
                      </a:r>
                      <a:r>
                        <a:rPr lang="es-MX" sz="1400" b="1" i="1" baseline="0" dirty="0" smtClean="0"/>
                        <a:t> de </a:t>
                      </a:r>
                      <a:r>
                        <a:rPr lang="es-MX" sz="1400" b="1" i="1" baseline="0" dirty="0" err="1" smtClean="0"/>
                        <a:t>Zirándaro</a:t>
                      </a:r>
                      <a:endParaRPr lang="es-MX" sz="14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Brigada Fuerza Social en tu colonia</a:t>
                      </a:r>
                      <a:endParaRPr lang="es-MX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-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</a:tr>
              <a:tr h="319041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Auditorio</a:t>
                      </a:r>
                      <a:r>
                        <a:rPr lang="es-MX" sz="1400" b="1" i="1" baseline="0" dirty="0" smtClean="0"/>
                        <a:t> Municipal</a:t>
                      </a:r>
                      <a:endParaRPr lang="es-MX" sz="14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Concurso de bandas de guerra</a:t>
                      </a:r>
                      <a:endParaRPr lang="es-MX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-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</a:tr>
              <a:tr h="372214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Auditorio</a:t>
                      </a:r>
                      <a:r>
                        <a:rPr lang="es-MX" sz="1400" b="1" i="1" baseline="0" dirty="0" smtClean="0"/>
                        <a:t> Municipal</a:t>
                      </a:r>
                      <a:endParaRPr lang="es-MX" sz="14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Concurso de bandera</a:t>
                      </a:r>
                      <a:r>
                        <a:rPr lang="es-MX" sz="1200" baseline="0" dirty="0" smtClean="0"/>
                        <a:t> nacional para escuelas secundarias</a:t>
                      </a:r>
                      <a:endParaRPr lang="es-MX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-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</a:tr>
              <a:tr h="319041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Auditorio Municipal</a:t>
                      </a:r>
                      <a:endParaRPr lang="es-MX" sz="14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Festival del valor del amor y</a:t>
                      </a:r>
                      <a:r>
                        <a:rPr lang="es-MX" sz="1200" baseline="0" dirty="0" smtClean="0"/>
                        <a:t> amistad</a:t>
                      </a:r>
                      <a:endParaRPr lang="es-MX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-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</a:tr>
              <a:tr h="319041">
                <a:tc>
                  <a:txBody>
                    <a:bodyPr/>
                    <a:lstStyle/>
                    <a:p>
                      <a:r>
                        <a:rPr lang="es-MX" sz="1400" b="1" i="1" dirty="0" smtClean="0"/>
                        <a:t>Juárez</a:t>
                      </a:r>
                      <a:r>
                        <a:rPr lang="es-MX" sz="1400" b="1" i="1" baseline="0" dirty="0" smtClean="0"/>
                        <a:t> de rol</a:t>
                      </a:r>
                      <a:endParaRPr lang="es-MX" sz="14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Programa Dominical</a:t>
                      </a:r>
                      <a:endParaRPr lang="es-MX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16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8</a:t>
                      </a:r>
                      <a:endParaRPr lang="es-MX" sz="1200" dirty="0"/>
                    </a:p>
                  </a:txBody>
                  <a:tcPr anchor="ctr">
                    <a:noFill/>
                  </a:tcPr>
                </a:tc>
              </a:tr>
              <a:tr h="273854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Total mes</a:t>
                      </a:r>
                      <a:endParaRPr lang="es-MX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i="1" dirty="0" smtClean="0"/>
                        <a:t>33</a:t>
                      </a:r>
                      <a:endParaRPr lang="es-MX" sz="1400" b="1" i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i="1" dirty="0" smtClean="0"/>
                        <a:t>11</a:t>
                      </a:r>
                      <a:endParaRPr lang="es-MX" sz="1400" b="1" i="1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786050" y="714356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dirty="0" smtClean="0">
                <a:solidFill>
                  <a:schemeClr val="bg1"/>
                </a:solidFill>
              </a:rPr>
              <a:t>Instalación de toldos</a:t>
            </a:r>
            <a:endParaRPr lang="es-MX" b="1" i="1" dirty="0">
              <a:solidFill>
                <a:schemeClr val="bg1"/>
              </a:solidFill>
            </a:endParaRPr>
          </a:p>
        </p:txBody>
      </p:sp>
      <p:sp>
        <p:nvSpPr>
          <p:cNvPr id="7" name="CuadroTexto 3"/>
          <p:cNvSpPr txBox="1"/>
          <p:nvPr/>
        </p:nvSpPr>
        <p:spPr>
          <a:xfrm>
            <a:off x="107504" y="6258560"/>
            <a:ext cx="881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 Distintivo de Confianza!</a:t>
            </a:r>
            <a:endParaRPr lang="es-ES" sz="28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32895" y="260648"/>
            <a:ext cx="8703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DIRECCION DE MANTENIMIENTO PÚBLICO</a:t>
            </a:r>
            <a:endParaRPr lang="es-MX" sz="3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83568" y="214290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Dirección de Limpia</a:t>
            </a:r>
            <a:endParaRPr lang="es-ES" sz="4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2 Gráfico"/>
          <p:cNvGraphicFramePr/>
          <p:nvPr/>
        </p:nvGraphicFramePr>
        <p:xfrm>
          <a:off x="251520" y="1412776"/>
          <a:ext cx="3995936" cy="2902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-36512" y="4797152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Se esta llevando a cabo la aplicación de encuestas para medición de calidad en el servicio.</a:t>
            </a:r>
            <a:endParaRPr lang="es-ES" sz="1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635207" y="4221088"/>
            <a:ext cx="357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Año anterior: Febrero  4,763 tons.   </a:t>
            </a:r>
            <a:endParaRPr lang="es-MX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004048" y="4221088"/>
            <a:ext cx="3342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Año anterior: Febrero 310 tons.   </a:t>
            </a:r>
            <a:endParaRPr lang="es-MX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857488" y="3000372"/>
            <a:ext cx="7570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smtClean="0"/>
              <a:t>Fecha de corte: 26 de Febrero 2015.</a:t>
            </a:r>
            <a:endParaRPr lang="es-MX" sz="1100" dirty="0"/>
          </a:p>
        </p:txBody>
      </p:sp>
      <p:graphicFrame>
        <p:nvGraphicFramePr>
          <p:cNvPr id="16" name="1 Gráfico"/>
          <p:cNvGraphicFramePr/>
          <p:nvPr/>
        </p:nvGraphicFramePr>
        <p:xfrm>
          <a:off x="4429124" y="1357298"/>
          <a:ext cx="4248472" cy="2902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6" y="5058000"/>
            <a:ext cx="257173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9621" y="5058000"/>
            <a:ext cx="301970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5058000"/>
            <a:ext cx="292895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CuadroTexto"/>
          <p:cNvSpPr txBox="1"/>
          <p:nvPr/>
        </p:nvSpPr>
        <p:spPr>
          <a:xfrm>
            <a:off x="6373779" y="2492896"/>
            <a:ext cx="2662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/>
              <a:t>Incremento de 53 tons. vs año anterior</a:t>
            </a:r>
            <a:endParaRPr lang="es-MX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 descr="DSCF2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2428868"/>
            <a:ext cx="3500462" cy="2643206"/>
          </a:xfrm>
          <a:prstGeom prst="rect">
            <a:avLst/>
          </a:prstGeom>
        </p:spPr>
      </p:pic>
      <p:pic>
        <p:nvPicPr>
          <p:cNvPr id="10" name="9 Imagen" descr="DSCF2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2428868"/>
            <a:ext cx="3214710" cy="2643206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1000100" y="2357430"/>
            <a:ext cx="7000924" cy="278608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0" y="1357299"/>
          <a:ext cx="9144000" cy="450443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573355"/>
                <a:gridCol w="1233967"/>
                <a:gridCol w="1207810"/>
                <a:gridCol w="1009299"/>
                <a:gridCol w="917545"/>
                <a:gridCol w="1059048"/>
                <a:gridCol w="1142976"/>
              </a:tblGrid>
              <a:tr h="50061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Acción </a:t>
                      </a:r>
                      <a:r>
                        <a:rPr lang="es-MX" sz="1400" b="1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Realizada</a:t>
                      </a:r>
                      <a:endParaRPr lang="es-MX" sz="1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Colonia</a:t>
                      </a:r>
                      <a:endParaRPr lang="es-MX" sz="1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Avance</a:t>
                      </a:r>
                      <a:endParaRPr lang="es-MX" sz="1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Medida</a:t>
                      </a:r>
                      <a:endParaRPr lang="es-MX" sz="1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Tiempo</a:t>
                      </a:r>
                      <a:endParaRPr lang="es-MX" sz="1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Beneficio</a:t>
                      </a:r>
                      <a:endParaRPr lang="es-MX" sz="1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Equipo utilizado</a:t>
                      </a:r>
                      <a:endParaRPr lang="es-MX" sz="1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</a:tr>
              <a:tr h="68834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 smtClean="0"/>
                        <a:t>Reparación y rehabilitación puente peatonal</a:t>
                      </a:r>
                      <a:endParaRPr lang="es-MX" sz="1050" b="0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San Antonio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1.5 x 8 de largo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días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400 Familias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personas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50135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1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Limpieza de áreas verdes </a:t>
                      </a:r>
                    </a:p>
                    <a:p>
                      <a:pPr algn="ctr" fontAlgn="b"/>
                      <a:r>
                        <a:rPr lang="es-MX" sz="105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(2 áreas)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Los</a:t>
                      </a:r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Encinos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65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%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3000m</a:t>
                      </a:r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²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15 </a:t>
                      </a:r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Días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300    Familias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 camiones 1 moto conformadora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5217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Arreglo de calles</a:t>
                      </a:r>
                    </a:p>
                    <a:p>
                      <a:pPr algn="ctr" fontAlgn="b"/>
                      <a:r>
                        <a:rPr lang="es-MX" sz="1400" b="0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( en total 9 calles reparadas)</a:t>
                      </a:r>
                      <a:endParaRPr lang="es-MX" sz="1400" b="0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Mirador</a:t>
                      </a:r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de la Montaña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14800 m</a:t>
                      </a:r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²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45 </a:t>
                      </a:r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días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350 Familias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moto</a:t>
                      </a:r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, 1 retro y 2 camiones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50135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Habilitación de 3 campos de</a:t>
                      </a:r>
                      <a:r>
                        <a:rPr lang="es-MX" sz="14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futbol 7</a:t>
                      </a:r>
                      <a:endParaRPr lang="es-MX" sz="1400" b="1" i="1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Villas</a:t>
                      </a:r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de san francisco, la escondida y rehiletes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800m²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días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450 familias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retro,1 moto y </a:t>
                      </a:r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 camiones 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64364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Brigada</a:t>
                      </a:r>
                      <a:r>
                        <a:rPr lang="es-MX" sz="14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Villas de San Francisco</a:t>
                      </a:r>
                      <a:endParaRPr lang="es-MX" sz="1400" b="1" i="1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(Desazolve de arroyo</a:t>
                      </a:r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Villas de San Francisco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90%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3300m²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 semanas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familias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retro</a:t>
                      </a:r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 camión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64364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Programa de limpieza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Tiradero la Esperanza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127.5 ton.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 días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300 familias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retro,</a:t>
                      </a:r>
                      <a:r>
                        <a:rPr lang="es-MX" sz="11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4 camiones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500613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Desazolve</a:t>
                      </a:r>
                      <a:r>
                        <a:rPr lang="es-MX" sz="14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de arroyo y retiro de escombro</a:t>
                      </a:r>
                      <a:endParaRPr lang="es-MX" sz="14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16 de Septiembre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650 m²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 semana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150 familias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retro 3 camión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" name="CuadroTexto 3"/>
          <p:cNvSpPr txBox="1"/>
          <p:nvPr/>
        </p:nvSpPr>
        <p:spPr>
          <a:xfrm>
            <a:off x="107504" y="6258560"/>
            <a:ext cx="881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2012-2015 Distintivo de Confianza!</a:t>
            </a:r>
            <a:endParaRPr lang="es-ES" sz="2800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2895" y="260648"/>
            <a:ext cx="8703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DIRECCION DE MANTENIMIENTO PÚBLICO</a:t>
            </a:r>
            <a:endParaRPr lang="es-MX" sz="3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59632" y="277163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LOTES BALDÍOS</a:t>
            </a:r>
            <a:endParaRPr lang="es-MX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6583493"/>
              </p:ext>
            </p:extLst>
          </p:nvPr>
        </p:nvGraphicFramePr>
        <p:xfrm>
          <a:off x="251520" y="3571010"/>
          <a:ext cx="3888432" cy="65007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226470"/>
                <a:gridCol w="467227"/>
                <a:gridCol w="466543"/>
                <a:gridCol w="432048"/>
                <a:gridCol w="432048"/>
                <a:gridCol w="432048"/>
                <a:gridCol w="432048"/>
              </a:tblGrid>
              <a:tr h="390998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Colonia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TL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34536"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Montebello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0" y="3111351"/>
            <a:ext cx="4283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200" dirty="0" smtClean="0"/>
              <a:t>Se  esta realizando la entrega de requerimientos de lotes baldíos, hasta el momento 31 multas.</a:t>
            </a:r>
            <a:endParaRPr lang="es-MX" sz="1200" dirty="0"/>
          </a:p>
        </p:txBody>
      </p:sp>
      <p:graphicFrame>
        <p:nvGraphicFramePr>
          <p:cNvPr id="10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7590070"/>
              </p:ext>
            </p:extLst>
          </p:nvPr>
        </p:nvGraphicFramePr>
        <p:xfrm>
          <a:off x="1129880" y="4744184"/>
          <a:ext cx="6120680" cy="7010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334788"/>
                <a:gridCol w="1082910"/>
                <a:gridCol w="1298955"/>
                <a:gridCol w="1404027"/>
              </a:tblGrid>
              <a:tr h="294074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Concepto: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de Multas: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Pagadas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Pendientes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89047"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Caballos</a:t>
                      </a:r>
                      <a:r>
                        <a:rPr lang="es-MX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sueltos en vía pública:</a:t>
                      </a:r>
                      <a:endParaRPr lang="es-MX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es-MX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es-MX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s-MX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CuadroTexto 1"/>
          <p:cNvSpPr txBox="1"/>
          <p:nvPr/>
        </p:nvSpPr>
        <p:spPr>
          <a:xfrm>
            <a:off x="1399199" y="430166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MULTAS INSPECCION</a:t>
            </a:r>
            <a:endParaRPr lang="es-MX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137077" y="260648"/>
            <a:ext cx="5442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INSPECCION FEBRERO</a:t>
            </a:r>
            <a:endParaRPr lang="es-MX" sz="36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uadroTexto 1"/>
          <p:cNvSpPr txBox="1"/>
          <p:nvPr/>
        </p:nvSpPr>
        <p:spPr>
          <a:xfrm>
            <a:off x="3223012" y="6446798"/>
            <a:ext cx="589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Secretaría de </a:t>
            </a:r>
            <a:r>
              <a:rPr lang="es-MX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r>
              <a:rPr lang="en-US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Públicos, Admón. 2012-2015</a:t>
            </a:r>
            <a:endParaRPr lang="es-ES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C:\Documents and Settings\Usuario\Escritorio\Propuesta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8972"/>
            <a:ext cx="1547664" cy="893764"/>
          </a:xfrm>
          <a:prstGeom prst="rect">
            <a:avLst/>
          </a:prstGeom>
          <a:noFill/>
        </p:spPr>
      </p:pic>
      <p:sp>
        <p:nvSpPr>
          <p:cNvPr id="3" name="CuadroTexto 2"/>
          <p:cNvSpPr txBox="1"/>
          <p:nvPr/>
        </p:nvSpPr>
        <p:spPr>
          <a:xfrm>
            <a:off x="4432433" y="3426994"/>
            <a:ext cx="3744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Faltan de notificar 55 y hay 07 personas con prorroga. Las multas se pasan hasta el siguiente mes de marzo.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79119" y="5518973"/>
            <a:ext cx="763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Se brinda apoyo en las Brigadas de Villas de San Francisco y Fomerrey 131, en notificación de casas que obstruyan el paso peatonal.</a:t>
            </a:r>
            <a:endParaRPr lang="es-MX" dirty="0"/>
          </a:p>
        </p:txBody>
      </p:sp>
      <p:graphicFrame>
        <p:nvGraphicFramePr>
          <p:cNvPr id="14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842769"/>
              </p:ext>
            </p:extLst>
          </p:nvPr>
        </p:nvGraphicFramePr>
        <p:xfrm>
          <a:off x="827584" y="1600592"/>
          <a:ext cx="3096344" cy="10363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08665"/>
                <a:gridCol w="587679"/>
              </a:tblGrid>
              <a:tr h="234026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Colonia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34026"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Jardines de la Silla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34026"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Atención</a:t>
                      </a:r>
                      <a:r>
                        <a:rPr lang="es-MX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Ciudadana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34026"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Oficios.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CuadroTexto 2"/>
          <p:cNvSpPr txBox="1"/>
          <p:nvPr/>
        </p:nvSpPr>
        <p:spPr>
          <a:xfrm>
            <a:off x="4427984" y="1772816"/>
            <a:ext cx="3744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 total de las 81 multas determinadas en Enero, pasarán a proceso de notificación en Tesorería.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275856" y="1268760"/>
            <a:ext cx="199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MULTAS ENERO</a:t>
            </a:r>
            <a:endParaRPr lang="es-MX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"/>
          <p:cNvSpPr txBox="1"/>
          <p:nvPr/>
        </p:nvSpPr>
        <p:spPr>
          <a:xfrm>
            <a:off x="3223012" y="6446798"/>
            <a:ext cx="589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Secretaría de </a:t>
            </a:r>
            <a:r>
              <a:rPr lang="es-MX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r>
              <a:rPr lang="en-US" b="1" i="1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Públicos, Admón. 2012-2015</a:t>
            </a:r>
            <a:endParaRPr lang="es-ES" b="1" i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2358140"/>
              </p:ext>
            </p:extLst>
          </p:nvPr>
        </p:nvGraphicFramePr>
        <p:xfrm>
          <a:off x="1265499" y="2963416"/>
          <a:ext cx="6330837" cy="11136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78732"/>
                <a:gridCol w="1264823"/>
                <a:gridCol w="1070707"/>
                <a:gridCol w="975503"/>
                <a:gridCol w="970536"/>
                <a:gridCol w="970536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Recuperación</a:t>
                      </a:r>
                      <a:r>
                        <a:rPr lang="es-MX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Pagados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Reparados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Pendientes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MX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itchFamily="34" charset="0"/>
                          <a:cs typeface="Arial" pitchFamily="34" charset="0"/>
                        </a:rPr>
                        <a:t>Enero</a:t>
                      </a:r>
                      <a:endParaRPr lang="es-MX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$24,046.80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Febrero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 463.00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3297751" y="1321604"/>
            <a:ext cx="1922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Siniestros</a:t>
            </a:r>
            <a:endParaRPr lang="en-US" sz="28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5009851"/>
              </p:ext>
            </p:extLst>
          </p:nvPr>
        </p:nvGraphicFramePr>
        <p:xfrm>
          <a:off x="6372200" y="2010544"/>
          <a:ext cx="2448272" cy="685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20114"/>
                <a:gridCol w="1428158"/>
              </a:tblGrid>
              <a:tr h="405045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Recuperación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Pendiente</a:t>
                      </a:r>
                      <a:r>
                        <a:rPr lang="es-MX" sz="1100" baseline="0" dirty="0" smtClean="0"/>
                        <a:t> por recuperar</a:t>
                      </a:r>
                      <a:endParaRPr lang="es-MX" sz="1100" dirty="0"/>
                    </a:p>
                  </a:txBody>
                  <a:tcPr/>
                </a:tc>
              </a:tr>
              <a:tr h="243027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$ 27,509.80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/>
                        <a:t>$6,818.00</a:t>
                      </a:r>
                      <a:endParaRPr lang="es-MX" sz="11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771800" y="260648"/>
            <a:ext cx="3057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INSPECCION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981282" y="2564904"/>
            <a:ext cx="410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Comparativo de siniestros vs mes anterior.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51520" y="450912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Nota: Los daños más recurrentes son en Alumbrado Público (impactos con postes) y la Estrella de Teófilo Salinas.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207916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763688" y="260648"/>
            <a:ext cx="634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INTEGRACION ECOLOGICA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595742" cy="799617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2699792" y="5816297"/>
            <a:ext cx="435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*Se terminaron los 2 trabajos pendientes del mes de Enero .</a:t>
            </a:r>
          </a:p>
        </p:txBody>
      </p:sp>
      <p:graphicFrame>
        <p:nvGraphicFramePr>
          <p:cNvPr id="18" name="17 Tabla"/>
          <p:cNvGraphicFramePr>
            <a:graphicFrameLocks noGrp="1"/>
          </p:cNvGraphicFramePr>
          <p:nvPr/>
        </p:nvGraphicFramePr>
        <p:xfrm>
          <a:off x="323529" y="4850783"/>
          <a:ext cx="8496943" cy="954481"/>
        </p:xfrm>
        <a:graphic>
          <a:graphicData uri="http://schemas.openxmlformats.org/drawingml/2006/table">
            <a:tbl>
              <a:tblPr/>
              <a:tblGrid>
                <a:gridCol w="920102"/>
                <a:gridCol w="1152127"/>
                <a:gridCol w="1210079"/>
                <a:gridCol w="534329"/>
                <a:gridCol w="2366315"/>
                <a:gridCol w="1225870"/>
                <a:gridCol w="640071"/>
                <a:gridCol w="448050"/>
              </a:tblGrid>
              <a:tr h="144016">
                <a:tc>
                  <a:txBody>
                    <a:bodyPr/>
                    <a:lstStyle/>
                    <a:p>
                      <a:pPr algn="ctr" fontAlgn="ctr"/>
                      <a:endParaRPr lang="es-MX" sz="800" b="0" i="0" u="none" strike="noStrike" dirty="0">
                        <a:solidFill>
                          <a:srgbClr val="FFFF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800" b="0" i="0" u="none" strike="noStrike">
                        <a:solidFill>
                          <a:srgbClr val="FFFF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Trabajos </a:t>
                      </a:r>
                      <a:r>
                        <a:rPr lang="es-MX" sz="8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pendientes</a:t>
                      </a:r>
                      <a:r>
                        <a:rPr lang="es-MX" sz="800" b="1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Enero 2015</a:t>
                      </a:r>
                      <a:endParaRPr lang="es-MX" sz="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606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Colonia</a:t>
                      </a:r>
                      <a:r>
                        <a:rPr lang="es-MX" sz="800" b="1" i="0" u="none" strike="noStrike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s-MX" sz="8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Proyecto</a:t>
                      </a:r>
                      <a:r>
                        <a:rPr lang="es-MX" sz="800" b="1" i="0" u="none" strike="noStrike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s-MX" sz="800" b="1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Mesas c/banco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Varios 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Figuras</a:t>
                      </a:r>
                      <a:r>
                        <a:rPr lang="es-MX" sz="800" b="1" i="0" u="none" strike="noStrike" dirty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s-MX" sz="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Macetón</a:t>
                      </a:r>
                      <a:r>
                        <a:rPr lang="es-MX" sz="800" b="1" i="0" u="none" strike="noStrike" dirty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s-MX" sz="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Bancas forma de "8"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Avance 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</a:tr>
              <a:tr h="261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Vistas de San Juan 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Esc.Joel</a:t>
                      </a:r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Rocha </a:t>
                      </a:r>
                      <a:r>
                        <a:rPr lang="es-MX" sz="80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Barocio</a:t>
                      </a:r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5 dobles con 60 bancos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Monte Verde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Instalación en área verde 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3 elefantes, 4 cebras, 4 jirafas, 1 gusano y 1 moto.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7 forma de bombo 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L="5744" marR="5744" marT="5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18 Tabla"/>
          <p:cNvGraphicFramePr>
            <a:graphicFrameLocks noGrp="1"/>
          </p:cNvGraphicFramePr>
          <p:nvPr/>
        </p:nvGraphicFramePr>
        <p:xfrm>
          <a:off x="1475656" y="1340768"/>
          <a:ext cx="6095998" cy="3084535"/>
        </p:xfrm>
        <a:graphic>
          <a:graphicData uri="http://schemas.openxmlformats.org/drawingml/2006/table">
            <a:tbl>
              <a:tblPr/>
              <a:tblGrid>
                <a:gridCol w="803753"/>
                <a:gridCol w="741123"/>
                <a:gridCol w="1252603"/>
                <a:gridCol w="626301"/>
                <a:gridCol w="626301"/>
                <a:gridCol w="1419616"/>
                <a:gridCol w="626301"/>
              </a:tblGrid>
              <a:tr h="140918">
                <a:tc>
                  <a:txBody>
                    <a:bodyPr/>
                    <a:lstStyle/>
                    <a:p>
                      <a:pPr algn="l" fontAlgn="b"/>
                      <a:endParaRPr lang="es-MX" sz="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8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Trabajos  Realizados         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4091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Colonia </a:t>
                      </a:r>
                    </a:p>
                  </a:txBody>
                  <a:tcPr marL="7829" marR="7829" marT="7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Proyecto </a:t>
                      </a:r>
                    </a:p>
                  </a:txBody>
                  <a:tcPr marL="7829" marR="7829" marT="7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Bancas/Mesas </a:t>
                      </a:r>
                    </a:p>
                  </a:txBody>
                  <a:tcPr marL="7829" marR="7829" marT="7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Figuras </a:t>
                      </a:r>
                    </a:p>
                  </a:txBody>
                  <a:tcPr marL="7829" marR="7829" marT="7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Macetones </a:t>
                      </a:r>
                    </a:p>
                  </a:txBody>
                  <a:tcPr marL="7829" marR="7829" marT="7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Varios </a:t>
                      </a:r>
                    </a:p>
                  </a:txBody>
                  <a:tcPr marL="7829" marR="7829" marT="7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Avances </a:t>
                      </a:r>
                    </a:p>
                  </a:txBody>
                  <a:tcPr marL="7829" marR="7829" marT="7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5401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Villas de San Fco.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Area verde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 bancas forma de ocho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elefante    1 jirafa         1 cebra        1 gusano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Llantas en cajetes de árboles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95%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5401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Hda.San José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Area verde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5 bancas forma de ocho</a:t>
                      </a:r>
                      <a:r>
                        <a:rPr lang="es-MX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elefante    1 jirafa         1 cebra        1 gusano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Llantas en cajetes de árboles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90%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8063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La Escondida  2da.etapa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Area verde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elefante    1 jirafa         1 cebra        1 gusano     1  moto     </a:t>
                      </a:r>
                      <a:r>
                        <a:rPr lang="es-MX" sz="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</a:t>
                      </a:r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pirámide</a:t>
                      </a:r>
                      <a:r>
                        <a:rPr lang="es-MX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cabeza de león                   1 banqueta                   Llantas en cajetes de árboles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90%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5088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Col. Vistas del Río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Esc.Prim, Fco.Arredondo Cano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bancas forma de ocho    1 mesa doble c/bancos     4 mesas sencillas c/bancos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jirafa         2 cebra      </a:t>
                      </a:r>
                      <a:r>
                        <a:rPr lang="it-IT" sz="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gusano</a:t>
                      </a:r>
                      <a:r>
                        <a:rPr lang="it-IT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95%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4070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Villas de San José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Kinder Jorge Luis Borges</a:t>
                      </a:r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jirafa         1 cebra        1 gusano</a:t>
                      </a:r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20" name="19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695" b="100000" l="2799" r="100000">
                        <a14:foregroundMark x1="60156" y1="7338" x2="60156" y2="7338"/>
                        <a14:foregroundMark x1="58911" y1="6186" x2="58911" y2="6186"/>
                        <a14:foregroundMark x1="57432" y1="5033" x2="57432" y2="5033"/>
                        <a14:foregroundMark x1="61167" y1="9278" x2="61167" y2="9278"/>
                        <a14:foregroundMark x1="60389" y1="12553" x2="60389" y2="12553"/>
                        <a14:foregroundMark x1="60156" y1="14676" x2="60156" y2="14676"/>
                        <a14:foregroundMark x1="58210" y1="17768" x2="58210" y2="17768"/>
                        <a14:foregroundMark x1="55953" y1="18557" x2="55953" y2="18557"/>
                        <a14:foregroundMark x1="60156" y1="11765" x2="60156" y2="11765"/>
                        <a14:foregroundMark x1="60700" y1="9885" x2="60700" y2="9885"/>
                        <a14:foregroundMark x1="58444" y1="14494" x2="58444" y2="14494"/>
                        <a14:foregroundMark x1="58210" y1="12735" x2="58210" y2="12735"/>
                        <a14:foregroundMark x1="42802" y1="47726" x2="42802" y2="47726"/>
                        <a14:foregroundMark x1="63424" y1="49060" x2="63424" y2="49060"/>
                        <a14:foregroundMark x1="59922" y1="48090" x2="60934" y2="48332"/>
                        <a14:foregroundMark x1="54432" y1="12954" x2="54432" y2="12954"/>
                        <a14:backgroundMark x1="91128" y1="20679" x2="91128" y2="20679"/>
                        <a14:backgroundMark x1="88171" y1="25288" x2="88171" y2="25288"/>
                        <a14:backgroundMark x1="81012" y1="25531" x2="81012" y2="25531"/>
                        <a14:backgroundMark x1="80233" y1="28199" x2="80233" y2="28199"/>
                        <a14:backgroundMark x1="92140" y1="28199" x2="92140" y2="28199"/>
                        <a14:backgroundMark x1="90661" y1="22438" x2="90661" y2="22438"/>
                        <a14:backgroundMark x1="92685" y1="17950" x2="92685" y2="17950"/>
                        <a14:backgroundMark x1="75564" y1="31716" x2="75564" y2="31716"/>
                        <a14:backgroundMark x1="38103" y1="17918" x2="38103" y2="17918"/>
                        <a14:backgroundMark x1="77138" y1="31840" x2="77138" y2="31840"/>
                        <a14:backgroundMark x1="44012" y1="11380" x2="44012" y2="1138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1139434" cy="1462013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70782"/>
            <a:ext cx="1236014" cy="1354362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132856"/>
            <a:ext cx="1152128" cy="2592288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-1476672" y="6177498"/>
            <a:ext cx="635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dirty="0" smtClean="0">
                <a:solidFill>
                  <a:schemeClr val="bg1"/>
                </a:solidFill>
              </a:rPr>
              <a:t>Recolección de llantas: 1,684      </a:t>
            </a:r>
          </a:p>
          <a:p>
            <a:pPr algn="ctr"/>
            <a:r>
              <a:rPr lang="es-MX" sz="2000" b="1" i="1" dirty="0" smtClean="0">
                <a:solidFill>
                  <a:schemeClr val="bg1"/>
                </a:solidFill>
              </a:rPr>
              <a:t> Salidas del mes:            1,516</a:t>
            </a:r>
            <a:endParaRPr lang="es-MX" sz="2000" b="1" i="1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686856" y="6351711"/>
            <a:ext cx="635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smtClean="0">
                <a:solidFill>
                  <a:schemeClr val="bg1"/>
                </a:solidFill>
              </a:rPr>
              <a:t>Inventario actual de llantas: 1,680 </a:t>
            </a:r>
            <a:endParaRPr lang="es-MX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9162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31640" y="6211669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FC000"/>
                </a:solidFill>
              </a:rPr>
              <a:t>Barrido Manual Febrero 2015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83568" y="214290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Dirección de Limpia</a:t>
            </a:r>
            <a:endParaRPr lang="es-ES" sz="4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5 Gráfico"/>
          <p:cNvGraphicFramePr/>
          <p:nvPr/>
        </p:nvGraphicFramePr>
        <p:xfrm>
          <a:off x="214282" y="1428736"/>
          <a:ext cx="8643997" cy="3291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6" y="4500594"/>
            <a:ext cx="2285984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4446455"/>
            <a:ext cx="2357423" cy="1768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429132"/>
            <a:ext cx="2214546" cy="1757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4500570"/>
            <a:ext cx="22860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36580" y="1340768"/>
            <a:ext cx="814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i="1" dirty="0" smtClean="0">
                <a:solidFill>
                  <a:srgbClr val="FFC000"/>
                </a:solidFill>
              </a:rPr>
              <a:t>Descacharrizaciones mes de Febrero 2015.</a:t>
            </a:r>
            <a:endParaRPr lang="es-ES" sz="3200" b="1" i="1" dirty="0">
              <a:solidFill>
                <a:srgbClr val="FFC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214414" y="5149641"/>
            <a:ext cx="6786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Próximas descacharrizaciones en colonias: </a:t>
            </a:r>
          </a:p>
          <a:p>
            <a:pPr algn="ctr">
              <a:buFont typeface="Wingdings" pitchFamily="2" charset="2"/>
              <a:buChar char="Ø"/>
            </a:pPr>
            <a:r>
              <a:rPr lang="es-ES" b="1" dirty="0" smtClean="0"/>
              <a:t>Hda San Marcos</a:t>
            </a:r>
          </a:p>
          <a:p>
            <a:pPr algn="ctr">
              <a:buFont typeface="Wingdings" pitchFamily="2" charset="2"/>
              <a:buChar char="Ø"/>
            </a:pPr>
            <a:r>
              <a:rPr lang="es-ES" b="1" dirty="0" smtClean="0"/>
              <a:t>Monte Kristal 3 sector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2008" y="4221088"/>
            <a:ext cx="4211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TOTAL DE TONELAJE  MES DE ENERO     24.7</a:t>
            </a:r>
            <a:endParaRPr lang="es-ES" sz="1600" b="1" dirty="0"/>
          </a:p>
        </p:txBody>
      </p:sp>
      <p:sp>
        <p:nvSpPr>
          <p:cNvPr id="7" name="6 Elipse"/>
          <p:cNvSpPr/>
          <p:nvPr/>
        </p:nvSpPr>
        <p:spPr>
          <a:xfrm>
            <a:off x="6357950" y="4143380"/>
            <a:ext cx="1000132" cy="509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683568" y="214290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Dirección de Limpia</a:t>
            </a:r>
            <a:endParaRPr lang="es-ES" sz="4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1520" y="621166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 smtClean="0">
                <a:solidFill>
                  <a:srgbClr val="FFC000"/>
                </a:solidFill>
              </a:rPr>
              <a:t>Acciones para evitar la proliferación de plagas.</a:t>
            </a:r>
            <a:endParaRPr lang="es-ES" sz="2800" b="1" i="1" dirty="0">
              <a:solidFill>
                <a:srgbClr val="FFC000"/>
              </a:solidFill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1259632" y="2060848"/>
          <a:ext cx="6096001" cy="1962318"/>
        </p:xfrm>
        <a:graphic>
          <a:graphicData uri="http://schemas.openxmlformats.org/drawingml/2006/table">
            <a:tbl>
              <a:tblPr/>
              <a:tblGrid>
                <a:gridCol w="871820"/>
                <a:gridCol w="1772851"/>
                <a:gridCol w="1716677"/>
                <a:gridCol w="1734653"/>
              </a:tblGrid>
              <a:tr h="236018"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Tonelaje </a:t>
                      </a: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3601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Fecha</a:t>
                      </a: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Colonia</a:t>
                      </a: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Descacharrización </a:t>
                      </a: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Brigada</a:t>
                      </a: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04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03/02/2015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Los</a:t>
                      </a:r>
                      <a:r>
                        <a:rPr lang="es-MX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Rehiletes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4.5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.4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04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09/02/2015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Pedregal</a:t>
                      </a:r>
                      <a:r>
                        <a:rPr lang="es-MX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 Santa Mónica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04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13/02/2015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Terranova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5.3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04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18/02/2015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Hacienda</a:t>
                      </a:r>
                      <a:r>
                        <a:rPr lang="es-MX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San José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5.2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04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19/02/2015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Fomerrey</a:t>
                      </a:r>
                      <a:r>
                        <a:rPr lang="es-MX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131</a:t>
                      </a:r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3.5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04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20/02/2015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 de Septiembre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3.2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.800</a:t>
                      </a: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18">
                <a:tc>
                  <a:txBody>
                    <a:bodyPr/>
                    <a:lstStyle/>
                    <a:p>
                      <a:pPr algn="l" fontAlgn="b"/>
                      <a:endParaRPr lang="es-MX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43" marR="6743" marT="67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21.8</a:t>
                      </a: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2.9</a:t>
                      </a:r>
                    </a:p>
                  </a:txBody>
                  <a:tcPr marL="6743" marR="6743" marT="6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10 Elipse"/>
          <p:cNvSpPr/>
          <p:nvPr/>
        </p:nvSpPr>
        <p:spPr>
          <a:xfrm>
            <a:off x="3150080" y="4153070"/>
            <a:ext cx="98987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4457624" y="4214818"/>
            <a:ext cx="371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TOTAL DE TONELAJE         36.4</a:t>
            </a:r>
            <a:endParaRPr lang="es-ES" sz="16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067944" y="4653136"/>
            <a:ext cx="4818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/>
              <a:t>INCREMENTO DE </a:t>
            </a:r>
            <a:r>
              <a:rPr lang="es-MX" sz="2000" b="1" dirty="0" smtClean="0">
                <a:solidFill>
                  <a:srgbClr val="FF0000"/>
                </a:solidFill>
              </a:rPr>
              <a:t>11.7</a:t>
            </a:r>
            <a:r>
              <a:rPr lang="es-MX" sz="1600" b="1" dirty="0" smtClean="0"/>
              <a:t> TONELADAS VS MES ANTERIOR</a:t>
            </a:r>
            <a:endParaRPr lang="es-MX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57224" y="0"/>
            <a:ext cx="764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C000"/>
                </a:solidFill>
              </a:rPr>
              <a:t>Recolección de llantas en el Municipio.</a:t>
            </a:r>
          </a:p>
          <a:p>
            <a:pPr algn="ctr"/>
            <a:r>
              <a:rPr lang="es-ES" sz="3600" b="1" i="1" dirty="0" smtClean="0">
                <a:solidFill>
                  <a:srgbClr val="FFC000"/>
                </a:solidFill>
              </a:rPr>
              <a:t>Febrero 2015</a:t>
            </a:r>
            <a:endParaRPr lang="es-ES" sz="3600" b="1" i="1" dirty="0">
              <a:solidFill>
                <a:srgbClr val="FFC000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2643174" y="1484784"/>
          <a:ext cx="3786214" cy="2270760"/>
        </p:xfrm>
        <a:graphic>
          <a:graphicData uri="http://schemas.openxmlformats.org/drawingml/2006/table">
            <a:tbl>
              <a:tblPr/>
              <a:tblGrid>
                <a:gridCol w="2577847"/>
                <a:gridCol w="1208367"/>
              </a:tblGrid>
              <a:tr h="24705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Lugar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Cantidad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5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Brigadas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5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Ave. Principales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5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Brechas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5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Carretera San Roque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5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Carretera Juarez -Apodaca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5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Colonias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5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991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24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000" y="1357298"/>
            <a:ext cx="24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4686"/>
            <a:ext cx="24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4000" y="3214686"/>
            <a:ext cx="24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58000"/>
            <a:ext cx="24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4760" y="5058000"/>
            <a:ext cx="239924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4338000"/>
            <a:ext cx="335893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14348" y="285728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C000"/>
                </a:solidFill>
              </a:rPr>
              <a:t>Descacharrización Los Rehiletes.</a:t>
            </a:r>
            <a:endParaRPr lang="es-ES" sz="3600" b="1" i="1" dirty="0">
              <a:solidFill>
                <a:srgbClr val="FFC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9512" y="1844824"/>
            <a:ext cx="36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Descacharrización de colonia:</a:t>
            </a:r>
          </a:p>
          <a:p>
            <a:pPr algn="ctr"/>
            <a:r>
              <a:rPr lang="es-ES" b="1" dirty="0" smtClean="0"/>
              <a:t> Los Rehiletes.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Fecha: 03 de Febrero 2015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Estatus: 100% </a:t>
            </a:r>
            <a:r>
              <a:rPr lang="es-ES" dirty="0" err="1" smtClean="0"/>
              <a:t>descacharrizada</a:t>
            </a:r>
            <a:r>
              <a:rPr lang="es-ES" dirty="0" smtClean="0"/>
              <a:t>.</a:t>
            </a:r>
          </a:p>
          <a:p>
            <a:pPr algn="ctr"/>
            <a:r>
              <a:rPr lang="es-ES" dirty="0" smtClean="0"/>
              <a:t> </a:t>
            </a:r>
            <a:endParaRPr lang="es-ES" dirty="0"/>
          </a:p>
          <a:p>
            <a:pPr algn="ctr"/>
            <a:r>
              <a:rPr lang="es-ES" dirty="0" smtClean="0"/>
              <a:t>Recolección: </a:t>
            </a:r>
            <a:r>
              <a:rPr lang="es-ES" b="1" dirty="0" smtClean="0"/>
              <a:t>4,500 kilos </a:t>
            </a:r>
            <a:r>
              <a:rPr lang="es-ES" dirty="0" smtClean="0"/>
              <a:t>de cacharros.</a:t>
            </a:r>
            <a:endParaRPr lang="es-ES" dirty="0"/>
          </a:p>
        </p:txBody>
      </p:sp>
      <p:pic>
        <p:nvPicPr>
          <p:cNvPr id="4" name="Picture 2" descr="C:\Documents and Settings\Usuario\Escritorio\maps\Los Rehile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1378990"/>
            <a:ext cx="5143504" cy="3193018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18524"/>
            <a:ext cx="3000364" cy="203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822017"/>
            <a:ext cx="3000396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786322"/>
            <a:ext cx="3143272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20 CuadroTexto"/>
          <p:cNvSpPr txBox="1"/>
          <p:nvPr/>
        </p:nvSpPr>
        <p:spPr>
          <a:xfrm>
            <a:off x="7929554" y="6376594"/>
            <a:ext cx="1214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03/02/2015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786314" y="6357958"/>
            <a:ext cx="1214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03/02/2015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714480" y="6376594"/>
            <a:ext cx="1214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03/02/2015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375195" y="1428736"/>
          <a:ext cx="7554391" cy="822960"/>
        </p:xfrm>
        <a:graphic>
          <a:graphicData uri="http://schemas.openxmlformats.org/drawingml/2006/table">
            <a:tbl>
              <a:tblPr/>
              <a:tblGrid>
                <a:gridCol w="838200"/>
                <a:gridCol w="807148"/>
                <a:gridCol w="876693"/>
                <a:gridCol w="855700"/>
                <a:gridCol w="474177"/>
                <a:gridCol w="828602"/>
                <a:gridCol w="878435"/>
                <a:gridCol w="948352"/>
                <a:gridCol w="1047084"/>
              </a:tblGrid>
              <a:tr h="36430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COLONIA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 smtClean="0">
                          <a:solidFill>
                            <a:srgbClr val="FFC000"/>
                          </a:solidFill>
                          <a:latin typeface="Calibri"/>
                        </a:rPr>
                        <a:t>Días </a:t>
                      </a:r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Trabajados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 smtClean="0">
                          <a:solidFill>
                            <a:srgbClr val="FFC000"/>
                          </a:solidFill>
                          <a:latin typeface="Calibri"/>
                        </a:rPr>
                        <a:t>Acción Realizada</a:t>
                      </a:r>
                      <a:endParaRPr lang="es-ES" sz="900" b="1" i="0" u="none" strike="noStrike" dirty="0">
                        <a:solidFill>
                          <a:srgbClr val="FFC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Personal Asignado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Bolsas Utilizadas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Llantas Recolectadas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Basura Recolectada Aprox.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Herramienta Utilizada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8376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Los</a:t>
                      </a:r>
                      <a:r>
                        <a:rPr lang="es-ES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Rehiletes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Retirar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la basura de Área Verde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2.4  ton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terminado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palas </a:t>
                      </a:r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pico</a:t>
                      </a:r>
                      <a:r>
                        <a:rPr lang="es-ES" sz="9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ES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azadones machetes , escobas, camiones recolectores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1357290" y="214290"/>
            <a:ext cx="6500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i="1" dirty="0" smtClean="0">
                <a:solidFill>
                  <a:srgbClr val="FFC000"/>
                </a:solidFill>
              </a:rPr>
              <a:t>Brigada Los Rehiletes.</a:t>
            </a:r>
            <a:endParaRPr lang="es-E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2571744"/>
            <a:ext cx="3000396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7884" y="2500306"/>
            <a:ext cx="2997190" cy="20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4032" y="2520570"/>
            <a:ext cx="264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" y="4878024"/>
            <a:ext cx="300212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4999" y="4878024"/>
            <a:ext cx="2990075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4032" y="4857760"/>
            <a:ext cx="264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21 CuadroTexto"/>
          <p:cNvSpPr txBox="1"/>
          <p:nvPr/>
        </p:nvSpPr>
        <p:spPr>
          <a:xfrm>
            <a:off x="8000992" y="6550223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03/02/2015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143504" y="6550223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03/02/2015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000232" y="6550223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03/02/2015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8000992" y="4143380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03/02/2015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143504" y="4214818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03/02/2015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928794" y="4214818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03/02/2015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0034" y="285728"/>
            <a:ext cx="8286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smtClean="0">
                <a:solidFill>
                  <a:srgbClr val="FFC000"/>
                </a:solidFill>
              </a:rPr>
              <a:t>Descacharrización Pedregal de Santa Mónica</a:t>
            </a:r>
            <a:endParaRPr lang="es-ES" sz="3200" b="1" i="1" dirty="0">
              <a:solidFill>
                <a:srgbClr val="FFC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-32" y="1709686"/>
            <a:ext cx="32861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Descacharrizacion de la colonia:</a:t>
            </a:r>
          </a:p>
          <a:p>
            <a:pPr algn="ctr"/>
            <a:r>
              <a:rPr lang="es-ES" b="1" dirty="0" smtClean="0"/>
              <a:t>Pedregal de Santa Mónica.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Fecha: el día 09/02/2015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Estatus: 100%  </a:t>
            </a:r>
            <a:r>
              <a:rPr lang="es-ES" dirty="0" err="1" smtClean="0"/>
              <a:t>descacharrizada</a:t>
            </a:r>
            <a:r>
              <a:rPr lang="es-ES" dirty="0" smtClean="0"/>
              <a:t>. </a:t>
            </a:r>
          </a:p>
          <a:p>
            <a:pPr algn="ctr"/>
            <a:endParaRPr lang="es-ES" dirty="0"/>
          </a:p>
          <a:p>
            <a:pPr algn="ctr"/>
            <a:r>
              <a:rPr lang="es-ES" dirty="0" smtClean="0"/>
              <a:t>Recolección: </a:t>
            </a:r>
            <a:r>
              <a:rPr lang="es-ES" b="1" dirty="0" smtClean="0"/>
              <a:t>4,950 kilos </a:t>
            </a:r>
            <a:r>
              <a:rPr lang="es-ES" dirty="0" smtClean="0"/>
              <a:t>de cacharros.</a:t>
            </a:r>
            <a:endParaRPr lang="es-ES" dirty="0"/>
          </a:p>
        </p:txBody>
      </p:sp>
      <p:pic>
        <p:nvPicPr>
          <p:cNvPr id="3074" name="Picture 2" descr="C:\Documents and Settings\Usuario\Escritorio\maps\PEDREGAL DE STA MON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285861"/>
            <a:ext cx="5357818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38" y="5143512"/>
            <a:ext cx="2428860" cy="1821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9037" y="5143536"/>
            <a:ext cx="2474401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0795" y="5143512"/>
            <a:ext cx="2530097" cy="17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5143536"/>
            <a:ext cx="2381235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17 CuadroTexto"/>
          <p:cNvSpPr txBox="1"/>
          <p:nvPr/>
        </p:nvSpPr>
        <p:spPr>
          <a:xfrm>
            <a:off x="7786678" y="6519446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09/02/2015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572132" y="6519446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09/02/2015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214678" y="6519446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09/02/2015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857224" y="6519446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09/02/2015</a:t>
            </a:r>
            <a:endParaRPr lang="es-E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2201</TotalTime>
  <Words>2297</Words>
  <Application>Microsoft Office PowerPoint</Application>
  <PresentationFormat>Presentación en pantalla (4:3)</PresentationFormat>
  <Paragraphs>727</Paragraphs>
  <Slides>33</Slides>
  <Notes>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5" baseType="lpstr">
      <vt:lpstr>Tema de Office</vt:lpstr>
      <vt:lpstr>Hoja de cálculo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luis michel</cp:lastModifiedBy>
  <cp:revision>170</cp:revision>
  <dcterms:created xsi:type="dcterms:W3CDTF">2015-01-28T16:07:59Z</dcterms:created>
  <dcterms:modified xsi:type="dcterms:W3CDTF">2015-03-20T15:12:51Z</dcterms:modified>
</cp:coreProperties>
</file>